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1033" r:id="rId2"/>
    <p:sldId id="1181" r:id="rId3"/>
    <p:sldId id="1180" r:id="rId4"/>
    <p:sldId id="1182" r:id="rId5"/>
    <p:sldId id="1185" r:id="rId6"/>
    <p:sldId id="1179" r:id="rId7"/>
    <p:sldId id="1184" r:id="rId8"/>
    <p:sldId id="1194" r:id="rId9"/>
    <p:sldId id="1187" r:id="rId10"/>
    <p:sldId id="1188" r:id="rId11"/>
    <p:sldId id="1189" r:id="rId12"/>
    <p:sldId id="1190" r:id="rId13"/>
    <p:sldId id="1191" r:id="rId14"/>
    <p:sldId id="1192" r:id="rId15"/>
    <p:sldId id="1193" r:id="rId16"/>
    <p:sldId id="1195" r:id="rId17"/>
    <p:sldId id="1196" r:id="rId18"/>
    <p:sldId id="1197" r:id="rId19"/>
    <p:sldId id="1198" r:id="rId20"/>
    <p:sldId id="1199" r:id="rId21"/>
    <p:sldId id="1200" r:id="rId22"/>
    <p:sldId id="1204" r:id="rId23"/>
    <p:sldId id="1201" r:id="rId24"/>
    <p:sldId id="1205" r:id="rId25"/>
    <p:sldId id="1202" r:id="rId26"/>
    <p:sldId id="1203" r:id="rId27"/>
    <p:sldId id="1206" r:id="rId28"/>
    <p:sldId id="1183" r:id="rId29"/>
    <p:sldId id="1208" r:id="rId30"/>
    <p:sldId id="1207" r:id="rId31"/>
    <p:sldId id="1209" r:id="rId32"/>
    <p:sldId id="1210" r:id="rId33"/>
    <p:sldId id="1151"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aun Luyt" initials="SL" lastIdx="1" clrIdx="0">
    <p:extLst>
      <p:ext uri="{19B8F6BF-5375-455C-9EA6-DF929625EA0E}">
        <p15:presenceInfo xmlns:p15="http://schemas.microsoft.com/office/powerpoint/2012/main" userId="a19962569d6d192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4B91"/>
    <a:srgbClr val="6698C8"/>
    <a:srgbClr val="00468E"/>
    <a:srgbClr val="2E75B6"/>
    <a:srgbClr val="6799C8"/>
    <a:srgbClr val="004B90"/>
    <a:srgbClr val="C8D8E8"/>
    <a:srgbClr val="1F4E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176" autoAdjust="0"/>
    <p:restoredTop sz="86391" autoAdjust="0"/>
  </p:normalViewPr>
  <p:slideViewPr>
    <p:cSldViewPr snapToGrid="0">
      <p:cViewPr varScale="1">
        <p:scale>
          <a:sx n="63" d="100"/>
          <a:sy n="63" d="100"/>
        </p:scale>
        <p:origin x="91" y="326"/>
      </p:cViewPr>
      <p:guideLst/>
    </p:cSldViewPr>
  </p:slideViewPr>
  <p:outlineViewPr>
    <p:cViewPr>
      <p:scale>
        <a:sx n="33" d="100"/>
        <a:sy n="33" d="100"/>
      </p:scale>
      <p:origin x="0" y="-288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97859E-4A24-4165-923E-EEC8F1A72A2A}" type="datetimeFigureOut">
              <a:rPr lang="en-ZA" smtClean="0"/>
              <a:t>22/Sep/2021</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DAA9E9-149D-4914-87A2-CD06EEB534C8}" type="slidenum">
              <a:rPr lang="en-ZA" smtClean="0"/>
              <a:t>‹#›</a:t>
            </a:fld>
            <a:endParaRPr lang="en-ZA"/>
          </a:p>
        </p:txBody>
      </p:sp>
    </p:spTree>
    <p:extLst>
      <p:ext uri="{BB962C8B-B14F-4D97-AF65-F5344CB8AC3E}">
        <p14:creationId xmlns:p14="http://schemas.microsoft.com/office/powerpoint/2010/main" val="30690251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dirty="0"/>
          </a:p>
        </p:txBody>
      </p:sp>
      <p:sp>
        <p:nvSpPr>
          <p:cNvPr id="4" name="Slide Number Placeholder 3"/>
          <p:cNvSpPr>
            <a:spLocks noGrp="1"/>
          </p:cNvSpPr>
          <p:nvPr>
            <p:ph type="sldNum" sz="quarter" idx="5"/>
          </p:nvPr>
        </p:nvSpPr>
        <p:spPr/>
        <p:txBody>
          <a:bodyPr/>
          <a:lstStyle/>
          <a:p>
            <a:fld id="{5CDAA9E9-149D-4914-87A2-CD06EEB534C8}" type="slidenum">
              <a:rPr lang="en-ZA" smtClean="0"/>
              <a:t>3</a:t>
            </a:fld>
            <a:endParaRPr lang="en-ZA"/>
          </a:p>
        </p:txBody>
      </p:sp>
    </p:spTree>
    <p:extLst>
      <p:ext uri="{BB962C8B-B14F-4D97-AF65-F5344CB8AC3E}">
        <p14:creationId xmlns:p14="http://schemas.microsoft.com/office/powerpoint/2010/main" val="36781492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ZA" dirty="0"/>
              <a:t>‘Commercial Theatre’</a:t>
            </a:r>
          </a:p>
        </p:txBody>
      </p:sp>
      <p:sp>
        <p:nvSpPr>
          <p:cNvPr id="4" name="Slide Number Placeholder 3"/>
          <p:cNvSpPr>
            <a:spLocks noGrp="1"/>
          </p:cNvSpPr>
          <p:nvPr>
            <p:ph type="sldNum" sz="quarter" idx="5"/>
          </p:nvPr>
        </p:nvSpPr>
        <p:spPr/>
        <p:txBody>
          <a:bodyPr/>
          <a:lstStyle/>
          <a:p>
            <a:fld id="{5CDAA9E9-149D-4914-87A2-CD06EEB534C8}" type="slidenum">
              <a:rPr lang="en-ZA" smtClean="0"/>
              <a:t>15</a:t>
            </a:fld>
            <a:endParaRPr lang="en-ZA"/>
          </a:p>
        </p:txBody>
      </p:sp>
    </p:spTree>
    <p:extLst>
      <p:ext uri="{BB962C8B-B14F-4D97-AF65-F5344CB8AC3E}">
        <p14:creationId xmlns:p14="http://schemas.microsoft.com/office/powerpoint/2010/main" val="42044915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ZA" dirty="0"/>
              <a:t>Accountability – Manager or ‘Coach’ / Mentor</a:t>
            </a:r>
          </a:p>
        </p:txBody>
      </p:sp>
      <p:sp>
        <p:nvSpPr>
          <p:cNvPr id="4" name="Slide Number Placeholder 3"/>
          <p:cNvSpPr>
            <a:spLocks noGrp="1"/>
          </p:cNvSpPr>
          <p:nvPr>
            <p:ph type="sldNum" sz="quarter" idx="5"/>
          </p:nvPr>
        </p:nvSpPr>
        <p:spPr/>
        <p:txBody>
          <a:bodyPr/>
          <a:lstStyle/>
          <a:p>
            <a:fld id="{5CDAA9E9-149D-4914-87A2-CD06EEB534C8}" type="slidenum">
              <a:rPr lang="en-ZA" smtClean="0"/>
              <a:t>17</a:t>
            </a:fld>
            <a:endParaRPr lang="en-ZA"/>
          </a:p>
        </p:txBody>
      </p:sp>
    </p:spTree>
    <p:extLst>
      <p:ext uri="{BB962C8B-B14F-4D97-AF65-F5344CB8AC3E}">
        <p14:creationId xmlns:p14="http://schemas.microsoft.com/office/powerpoint/2010/main" val="13942196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ZA" dirty="0"/>
          </a:p>
        </p:txBody>
      </p:sp>
      <p:sp>
        <p:nvSpPr>
          <p:cNvPr id="4" name="Slide Number Placeholder 3"/>
          <p:cNvSpPr>
            <a:spLocks noGrp="1"/>
          </p:cNvSpPr>
          <p:nvPr>
            <p:ph type="sldNum" sz="quarter" idx="5"/>
          </p:nvPr>
        </p:nvSpPr>
        <p:spPr/>
        <p:txBody>
          <a:bodyPr/>
          <a:lstStyle/>
          <a:p>
            <a:fld id="{5CDAA9E9-149D-4914-87A2-CD06EEB534C8}" type="slidenum">
              <a:rPr lang="en-ZA" smtClean="0"/>
              <a:t>19</a:t>
            </a:fld>
            <a:endParaRPr lang="en-ZA"/>
          </a:p>
        </p:txBody>
      </p:sp>
    </p:spTree>
    <p:extLst>
      <p:ext uri="{BB962C8B-B14F-4D97-AF65-F5344CB8AC3E}">
        <p14:creationId xmlns:p14="http://schemas.microsoft.com/office/powerpoint/2010/main" val="18738614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ZA" dirty="0"/>
          </a:p>
        </p:txBody>
      </p:sp>
      <p:sp>
        <p:nvSpPr>
          <p:cNvPr id="4" name="Slide Number Placeholder 3"/>
          <p:cNvSpPr>
            <a:spLocks noGrp="1"/>
          </p:cNvSpPr>
          <p:nvPr>
            <p:ph type="sldNum" sz="quarter" idx="5"/>
          </p:nvPr>
        </p:nvSpPr>
        <p:spPr/>
        <p:txBody>
          <a:bodyPr/>
          <a:lstStyle/>
          <a:p>
            <a:fld id="{5CDAA9E9-149D-4914-87A2-CD06EEB534C8}" type="slidenum">
              <a:rPr lang="en-ZA" smtClean="0"/>
              <a:t>20</a:t>
            </a:fld>
            <a:endParaRPr lang="en-ZA"/>
          </a:p>
        </p:txBody>
      </p:sp>
    </p:spTree>
    <p:extLst>
      <p:ext uri="{BB962C8B-B14F-4D97-AF65-F5344CB8AC3E}">
        <p14:creationId xmlns:p14="http://schemas.microsoft.com/office/powerpoint/2010/main" val="23179190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ZA" dirty="0"/>
          </a:p>
        </p:txBody>
      </p:sp>
      <p:sp>
        <p:nvSpPr>
          <p:cNvPr id="4" name="Slide Number Placeholder 3"/>
          <p:cNvSpPr>
            <a:spLocks noGrp="1"/>
          </p:cNvSpPr>
          <p:nvPr>
            <p:ph type="sldNum" sz="quarter" idx="5"/>
          </p:nvPr>
        </p:nvSpPr>
        <p:spPr/>
        <p:txBody>
          <a:bodyPr/>
          <a:lstStyle/>
          <a:p>
            <a:fld id="{5CDAA9E9-149D-4914-87A2-CD06EEB534C8}" type="slidenum">
              <a:rPr lang="en-ZA" smtClean="0"/>
              <a:t>21</a:t>
            </a:fld>
            <a:endParaRPr lang="en-ZA"/>
          </a:p>
        </p:txBody>
      </p:sp>
    </p:spTree>
    <p:extLst>
      <p:ext uri="{BB962C8B-B14F-4D97-AF65-F5344CB8AC3E}">
        <p14:creationId xmlns:p14="http://schemas.microsoft.com/office/powerpoint/2010/main" val="38604190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ZA" dirty="0"/>
          </a:p>
        </p:txBody>
      </p:sp>
      <p:sp>
        <p:nvSpPr>
          <p:cNvPr id="4" name="Slide Number Placeholder 3"/>
          <p:cNvSpPr>
            <a:spLocks noGrp="1"/>
          </p:cNvSpPr>
          <p:nvPr>
            <p:ph type="sldNum" sz="quarter" idx="5"/>
          </p:nvPr>
        </p:nvSpPr>
        <p:spPr/>
        <p:txBody>
          <a:bodyPr/>
          <a:lstStyle/>
          <a:p>
            <a:fld id="{5CDAA9E9-149D-4914-87A2-CD06EEB534C8}" type="slidenum">
              <a:rPr lang="en-ZA" smtClean="0"/>
              <a:t>22</a:t>
            </a:fld>
            <a:endParaRPr lang="en-ZA"/>
          </a:p>
        </p:txBody>
      </p:sp>
    </p:spTree>
    <p:extLst>
      <p:ext uri="{BB962C8B-B14F-4D97-AF65-F5344CB8AC3E}">
        <p14:creationId xmlns:p14="http://schemas.microsoft.com/office/powerpoint/2010/main" val="42086029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ZA" dirty="0"/>
          </a:p>
        </p:txBody>
      </p:sp>
      <p:sp>
        <p:nvSpPr>
          <p:cNvPr id="4" name="Slide Number Placeholder 3"/>
          <p:cNvSpPr>
            <a:spLocks noGrp="1"/>
          </p:cNvSpPr>
          <p:nvPr>
            <p:ph type="sldNum" sz="quarter" idx="5"/>
          </p:nvPr>
        </p:nvSpPr>
        <p:spPr/>
        <p:txBody>
          <a:bodyPr/>
          <a:lstStyle/>
          <a:p>
            <a:fld id="{5CDAA9E9-149D-4914-87A2-CD06EEB534C8}" type="slidenum">
              <a:rPr lang="en-ZA" smtClean="0"/>
              <a:t>23</a:t>
            </a:fld>
            <a:endParaRPr lang="en-ZA"/>
          </a:p>
        </p:txBody>
      </p:sp>
    </p:spTree>
    <p:extLst>
      <p:ext uri="{BB962C8B-B14F-4D97-AF65-F5344CB8AC3E}">
        <p14:creationId xmlns:p14="http://schemas.microsoft.com/office/powerpoint/2010/main" val="31608339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ZA" dirty="0"/>
          </a:p>
        </p:txBody>
      </p:sp>
      <p:sp>
        <p:nvSpPr>
          <p:cNvPr id="4" name="Slide Number Placeholder 3"/>
          <p:cNvSpPr>
            <a:spLocks noGrp="1"/>
          </p:cNvSpPr>
          <p:nvPr>
            <p:ph type="sldNum" sz="quarter" idx="5"/>
          </p:nvPr>
        </p:nvSpPr>
        <p:spPr/>
        <p:txBody>
          <a:bodyPr/>
          <a:lstStyle/>
          <a:p>
            <a:fld id="{5CDAA9E9-149D-4914-87A2-CD06EEB534C8}" type="slidenum">
              <a:rPr lang="en-ZA" smtClean="0"/>
              <a:t>24</a:t>
            </a:fld>
            <a:endParaRPr lang="en-ZA"/>
          </a:p>
        </p:txBody>
      </p:sp>
    </p:spTree>
    <p:extLst>
      <p:ext uri="{BB962C8B-B14F-4D97-AF65-F5344CB8AC3E}">
        <p14:creationId xmlns:p14="http://schemas.microsoft.com/office/powerpoint/2010/main" val="24435436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ZA" dirty="0"/>
          </a:p>
        </p:txBody>
      </p:sp>
      <p:sp>
        <p:nvSpPr>
          <p:cNvPr id="4" name="Slide Number Placeholder 3"/>
          <p:cNvSpPr>
            <a:spLocks noGrp="1"/>
          </p:cNvSpPr>
          <p:nvPr>
            <p:ph type="sldNum" sz="quarter" idx="5"/>
          </p:nvPr>
        </p:nvSpPr>
        <p:spPr/>
        <p:txBody>
          <a:bodyPr/>
          <a:lstStyle/>
          <a:p>
            <a:fld id="{5CDAA9E9-149D-4914-87A2-CD06EEB534C8}" type="slidenum">
              <a:rPr lang="en-ZA" smtClean="0"/>
              <a:t>25</a:t>
            </a:fld>
            <a:endParaRPr lang="en-ZA"/>
          </a:p>
        </p:txBody>
      </p:sp>
    </p:spTree>
    <p:extLst>
      <p:ext uri="{BB962C8B-B14F-4D97-AF65-F5344CB8AC3E}">
        <p14:creationId xmlns:p14="http://schemas.microsoft.com/office/powerpoint/2010/main" val="1492760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ZA" dirty="0"/>
          </a:p>
        </p:txBody>
      </p:sp>
      <p:sp>
        <p:nvSpPr>
          <p:cNvPr id="4" name="Slide Number Placeholder 3"/>
          <p:cNvSpPr>
            <a:spLocks noGrp="1"/>
          </p:cNvSpPr>
          <p:nvPr>
            <p:ph type="sldNum" sz="quarter" idx="5"/>
          </p:nvPr>
        </p:nvSpPr>
        <p:spPr/>
        <p:txBody>
          <a:bodyPr/>
          <a:lstStyle/>
          <a:p>
            <a:fld id="{5CDAA9E9-149D-4914-87A2-CD06EEB534C8}" type="slidenum">
              <a:rPr lang="en-ZA" smtClean="0"/>
              <a:t>26</a:t>
            </a:fld>
            <a:endParaRPr lang="en-ZA"/>
          </a:p>
        </p:txBody>
      </p:sp>
    </p:spTree>
    <p:extLst>
      <p:ext uri="{BB962C8B-B14F-4D97-AF65-F5344CB8AC3E}">
        <p14:creationId xmlns:p14="http://schemas.microsoft.com/office/powerpoint/2010/main" val="24464330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dirty="0"/>
          </a:p>
        </p:txBody>
      </p:sp>
      <p:sp>
        <p:nvSpPr>
          <p:cNvPr id="4" name="Slide Number Placeholder 3"/>
          <p:cNvSpPr>
            <a:spLocks noGrp="1"/>
          </p:cNvSpPr>
          <p:nvPr>
            <p:ph type="sldNum" sz="quarter" idx="5"/>
          </p:nvPr>
        </p:nvSpPr>
        <p:spPr/>
        <p:txBody>
          <a:bodyPr/>
          <a:lstStyle/>
          <a:p>
            <a:fld id="{5CDAA9E9-149D-4914-87A2-CD06EEB534C8}" type="slidenum">
              <a:rPr lang="en-ZA" smtClean="0"/>
              <a:t>4</a:t>
            </a:fld>
            <a:endParaRPr lang="en-ZA"/>
          </a:p>
        </p:txBody>
      </p:sp>
    </p:spTree>
    <p:extLst>
      <p:ext uri="{BB962C8B-B14F-4D97-AF65-F5344CB8AC3E}">
        <p14:creationId xmlns:p14="http://schemas.microsoft.com/office/powerpoint/2010/main" val="21876382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ZA" dirty="0"/>
          </a:p>
        </p:txBody>
      </p:sp>
      <p:sp>
        <p:nvSpPr>
          <p:cNvPr id="4" name="Slide Number Placeholder 3"/>
          <p:cNvSpPr>
            <a:spLocks noGrp="1"/>
          </p:cNvSpPr>
          <p:nvPr>
            <p:ph type="sldNum" sz="quarter" idx="5"/>
          </p:nvPr>
        </p:nvSpPr>
        <p:spPr/>
        <p:txBody>
          <a:bodyPr/>
          <a:lstStyle/>
          <a:p>
            <a:fld id="{5CDAA9E9-149D-4914-87A2-CD06EEB534C8}" type="slidenum">
              <a:rPr lang="en-ZA" smtClean="0"/>
              <a:t>27</a:t>
            </a:fld>
            <a:endParaRPr lang="en-ZA"/>
          </a:p>
        </p:txBody>
      </p:sp>
    </p:spTree>
    <p:extLst>
      <p:ext uri="{BB962C8B-B14F-4D97-AF65-F5344CB8AC3E}">
        <p14:creationId xmlns:p14="http://schemas.microsoft.com/office/powerpoint/2010/main" val="13540670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ZA" dirty="0"/>
          </a:p>
        </p:txBody>
      </p:sp>
      <p:sp>
        <p:nvSpPr>
          <p:cNvPr id="4" name="Slide Number Placeholder 3"/>
          <p:cNvSpPr>
            <a:spLocks noGrp="1"/>
          </p:cNvSpPr>
          <p:nvPr>
            <p:ph type="sldNum" sz="quarter" idx="5"/>
          </p:nvPr>
        </p:nvSpPr>
        <p:spPr/>
        <p:txBody>
          <a:bodyPr/>
          <a:lstStyle/>
          <a:p>
            <a:fld id="{5CDAA9E9-149D-4914-87A2-CD06EEB534C8}" type="slidenum">
              <a:rPr lang="en-ZA" smtClean="0"/>
              <a:t>29</a:t>
            </a:fld>
            <a:endParaRPr lang="en-ZA"/>
          </a:p>
        </p:txBody>
      </p:sp>
    </p:spTree>
    <p:extLst>
      <p:ext uri="{BB962C8B-B14F-4D97-AF65-F5344CB8AC3E}">
        <p14:creationId xmlns:p14="http://schemas.microsoft.com/office/powerpoint/2010/main" val="34453766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ZA" dirty="0"/>
          </a:p>
        </p:txBody>
      </p:sp>
      <p:sp>
        <p:nvSpPr>
          <p:cNvPr id="4" name="Slide Number Placeholder 3"/>
          <p:cNvSpPr>
            <a:spLocks noGrp="1"/>
          </p:cNvSpPr>
          <p:nvPr>
            <p:ph type="sldNum" sz="quarter" idx="5"/>
          </p:nvPr>
        </p:nvSpPr>
        <p:spPr/>
        <p:txBody>
          <a:bodyPr/>
          <a:lstStyle/>
          <a:p>
            <a:fld id="{5CDAA9E9-149D-4914-87A2-CD06EEB534C8}" type="slidenum">
              <a:rPr lang="en-ZA" smtClean="0"/>
              <a:t>32</a:t>
            </a:fld>
            <a:endParaRPr lang="en-ZA"/>
          </a:p>
        </p:txBody>
      </p:sp>
    </p:spTree>
    <p:extLst>
      <p:ext uri="{BB962C8B-B14F-4D97-AF65-F5344CB8AC3E}">
        <p14:creationId xmlns:p14="http://schemas.microsoft.com/office/powerpoint/2010/main" val="2152942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dirty="0"/>
          </a:p>
        </p:txBody>
      </p:sp>
      <p:sp>
        <p:nvSpPr>
          <p:cNvPr id="4" name="Slide Number Placeholder 3"/>
          <p:cNvSpPr>
            <a:spLocks noGrp="1"/>
          </p:cNvSpPr>
          <p:nvPr>
            <p:ph type="sldNum" sz="quarter" idx="5"/>
          </p:nvPr>
        </p:nvSpPr>
        <p:spPr/>
        <p:txBody>
          <a:bodyPr/>
          <a:lstStyle/>
          <a:p>
            <a:fld id="{5CDAA9E9-149D-4914-87A2-CD06EEB534C8}" type="slidenum">
              <a:rPr lang="en-ZA" smtClean="0"/>
              <a:t>5</a:t>
            </a:fld>
            <a:endParaRPr lang="en-ZA"/>
          </a:p>
        </p:txBody>
      </p:sp>
    </p:spTree>
    <p:extLst>
      <p:ext uri="{BB962C8B-B14F-4D97-AF65-F5344CB8AC3E}">
        <p14:creationId xmlns:p14="http://schemas.microsoft.com/office/powerpoint/2010/main" val="27634809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dirty="0"/>
          </a:p>
        </p:txBody>
      </p:sp>
      <p:sp>
        <p:nvSpPr>
          <p:cNvPr id="4" name="Slide Number Placeholder 3"/>
          <p:cNvSpPr>
            <a:spLocks noGrp="1"/>
          </p:cNvSpPr>
          <p:nvPr>
            <p:ph type="sldNum" sz="quarter" idx="5"/>
          </p:nvPr>
        </p:nvSpPr>
        <p:spPr/>
        <p:txBody>
          <a:bodyPr/>
          <a:lstStyle/>
          <a:p>
            <a:fld id="{5CDAA9E9-149D-4914-87A2-CD06EEB534C8}" type="slidenum">
              <a:rPr lang="en-ZA" smtClean="0"/>
              <a:t>6</a:t>
            </a:fld>
            <a:endParaRPr lang="en-ZA"/>
          </a:p>
        </p:txBody>
      </p:sp>
    </p:spTree>
    <p:extLst>
      <p:ext uri="{BB962C8B-B14F-4D97-AF65-F5344CB8AC3E}">
        <p14:creationId xmlns:p14="http://schemas.microsoft.com/office/powerpoint/2010/main" val="38636270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dirty="0"/>
          </a:p>
        </p:txBody>
      </p:sp>
      <p:sp>
        <p:nvSpPr>
          <p:cNvPr id="4" name="Slide Number Placeholder 3"/>
          <p:cNvSpPr>
            <a:spLocks noGrp="1"/>
          </p:cNvSpPr>
          <p:nvPr>
            <p:ph type="sldNum" sz="quarter" idx="5"/>
          </p:nvPr>
        </p:nvSpPr>
        <p:spPr/>
        <p:txBody>
          <a:bodyPr/>
          <a:lstStyle/>
          <a:p>
            <a:fld id="{5CDAA9E9-149D-4914-87A2-CD06EEB534C8}" type="slidenum">
              <a:rPr lang="en-ZA" smtClean="0"/>
              <a:t>7</a:t>
            </a:fld>
            <a:endParaRPr lang="en-ZA"/>
          </a:p>
        </p:txBody>
      </p:sp>
    </p:spTree>
    <p:extLst>
      <p:ext uri="{BB962C8B-B14F-4D97-AF65-F5344CB8AC3E}">
        <p14:creationId xmlns:p14="http://schemas.microsoft.com/office/powerpoint/2010/main" val="1873899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dirty="0"/>
          </a:p>
        </p:txBody>
      </p:sp>
      <p:sp>
        <p:nvSpPr>
          <p:cNvPr id="4" name="Slide Number Placeholder 3"/>
          <p:cNvSpPr>
            <a:spLocks noGrp="1"/>
          </p:cNvSpPr>
          <p:nvPr>
            <p:ph type="sldNum" sz="quarter" idx="5"/>
          </p:nvPr>
        </p:nvSpPr>
        <p:spPr/>
        <p:txBody>
          <a:bodyPr/>
          <a:lstStyle/>
          <a:p>
            <a:fld id="{5CDAA9E9-149D-4914-87A2-CD06EEB534C8}" type="slidenum">
              <a:rPr lang="en-ZA" smtClean="0"/>
              <a:t>8</a:t>
            </a:fld>
            <a:endParaRPr lang="en-ZA"/>
          </a:p>
        </p:txBody>
      </p:sp>
    </p:spTree>
    <p:extLst>
      <p:ext uri="{BB962C8B-B14F-4D97-AF65-F5344CB8AC3E}">
        <p14:creationId xmlns:p14="http://schemas.microsoft.com/office/powerpoint/2010/main" val="27264154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dirty="0"/>
          </a:p>
        </p:txBody>
      </p:sp>
      <p:sp>
        <p:nvSpPr>
          <p:cNvPr id="4" name="Slide Number Placeholder 3"/>
          <p:cNvSpPr>
            <a:spLocks noGrp="1"/>
          </p:cNvSpPr>
          <p:nvPr>
            <p:ph type="sldNum" sz="quarter" idx="5"/>
          </p:nvPr>
        </p:nvSpPr>
        <p:spPr/>
        <p:txBody>
          <a:bodyPr/>
          <a:lstStyle/>
          <a:p>
            <a:fld id="{5CDAA9E9-149D-4914-87A2-CD06EEB534C8}" type="slidenum">
              <a:rPr lang="en-ZA" smtClean="0"/>
              <a:t>9</a:t>
            </a:fld>
            <a:endParaRPr lang="en-ZA"/>
          </a:p>
        </p:txBody>
      </p:sp>
    </p:spTree>
    <p:extLst>
      <p:ext uri="{BB962C8B-B14F-4D97-AF65-F5344CB8AC3E}">
        <p14:creationId xmlns:p14="http://schemas.microsoft.com/office/powerpoint/2010/main" val="28052984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dirty="0"/>
              <a:t>What can you save clients?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ZA" dirty="0"/>
              <a:t>Non-compliance?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ZA" dirty="0"/>
              <a:t>#1 – Make more money</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ZA" dirty="0"/>
              <a:t>#2 – Avoid problems</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ZA" dirty="0"/>
          </a:p>
        </p:txBody>
      </p:sp>
      <p:sp>
        <p:nvSpPr>
          <p:cNvPr id="4" name="Slide Number Placeholder 3"/>
          <p:cNvSpPr>
            <a:spLocks noGrp="1"/>
          </p:cNvSpPr>
          <p:nvPr>
            <p:ph type="sldNum" sz="quarter" idx="5"/>
          </p:nvPr>
        </p:nvSpPr>
        <p:spPr/>
        <p:txBody>
          <a:bodyPr/>
          <a:lstStyle/>
          <a:p>
            <a:fld id="{5CDAA9E9-149D-4914-87A2-CD06EEB534C8}" type="slidenum">
              <a:rPr lang="en-ZA" smtClean="0"/>
              <a:t>11</a:t>
            </a:fld>
            <a:endParaRPr lang="en-ZA"/>
          </a:p>
        </p:txBody>
      </p:sp>
    </p:spTree>
    <p:extLst>
      <p:ext uri="{BB962C8B-B14F-4D97-AF65-F5344CB8AC3E}">
        <p14:creationId xmlns:p14="http://schemas.microsoft.com/office/powerpoint/2010/main" val="27632503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ZA" dirty="0"/>
          </a:p>
        </p:txBody>
      </p:sp>
      <p:sp>
        <p:nvSpPr>
          <p:cNvPr id="4" name="Slide Number Placeholder 3"/>
          <p:cNvSpPr>
            <a:spLocks noGrp="1"/>
          </p:cNvSpPr>
          <p:nvPr>
            <p:ph type="sldNum" sz="quarter" idx="5"/>
          </p:nvPr>
        </p:nvSpPr>
        <p:spPr/>
        <p:txBody>
          <a:bodyPr/>
          <a:lstStyle/>
          <a:p>
            <a:fld id="{5CDAA9E9-149D-4914-87A2-CD06EEB534C8}" type="slidenum">
              <a:rPr lang="en-ZA" smtClean="0"/>
              <a:t>13</a:t>
            </a:fld>
            <a:endParaRPr lang="en-ZA"/>
          </a:p>
        </p:txBody>
      </p:sp>
    </p:spTree>
    <p:extLst>
      <p:ext uri="{BB962C8B-B14F-4D97-AF65-F5344CB8AC3E}">
        <p14:creationId xmlns:p14="http://schemas.microsoft.com/office/powerpoint/2010/main" val="30378499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03299-28FC-47FF-8718-6AC869842AD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3DF47A51-DD16-4F78-9690-60CDF22AC1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02A03439-2D8D-4996-8A9D-F2A5210C3D91}"/>
              </a:ext>
            </a:extLst>
          </p:cNvPr>
          <p:cNvSpPr>
            <a:spLocks noGrp="1"/>
          </p:cNvSpPr>
          <p:nvPr>
            <p:ph type="dt" sz="half" idx="10"/>
          </p:nvPr>
        </p:nvSpPr>
        <p:spPr/>
        <p:txBody>
          <a:bodyPr/>
          <a:lstStyle/>
          <a:p>
            <a:fld id="{AAF01133-B122-4458-A08B-04C7F03A2694}" type="datetimeFigureOut">
              <a:rPr lang="en-ZA" smtClean="0"/>
              <a:t>22/Sep/2021</a:t>
            </a:fld>
            <a:endParaRPr lang="en-ZA"/>
          </a:p>
        </p:txBody>
      </p:sp>
      <p:sp>
        <p:nvSpPr>
          <p:cNvPr id="5" name="Footer Placeholder 4">
            <a:extLst>
              <a:ext uri="{FF2B5EF4-FFF2-40B4-BE49-F238E27FC236}">
                <a16:creationId xmlns:a16="http://schemas.microsoft.com/office/drawing/2014/main" id="{7A6B08B6-9C88-40DC-A5BF-D14B1782AE5D}"/>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F0B2F61D-7EB5-44E5-8603-8D6A514C992E}"/>
              </a:ext>
            </a:extLst>
          </p:cNvPr>
          <p:cNvSpPr>
            <a:spLocks noGrp="1"/>
          </p:cNvSpPr>
          <p:nvPr>
            <p:ph type="sldNum" sz="quarter" idx="12"/>
          </p:nvPr>
        </p:nvSpPr>
        <p:spPr/>
        <p:txBody>
          <a:bodyPr/>
          <a:lstStyle/>
          <a:p>
            <a:fld id="{FEF8590D-F0FF-43EC-A460-567F61B4F71A}" type="slidenum">
              <a:rPr lang="en-ZA" smtClean="0"/>
              <a:t>‹#›</a:t>
            </a:fld>
            <a:endParaRPr lang="en-ZA"/>
          </a:p>
        </p:txBody>
      </p:sp>
    </p:spTree>
    <p:extLst>
      <p:ext uri="{BB962C8B-B14F-4D97-AF65-F5344CB8AC3E}">
        <p14:creationId xmlns:p14="http://schemas.microsoft.com/office/powerpoint/2010/main" val="3223582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EFE45-4C57-4E70-ABBE-A858317826E9}"/>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AC0ED533-59D3-4C35-8A2E-BD468AAABE4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99625E98-2773-4B77-9D60-411DCCF9CFD3}"/>
              </a:ext>
            </a:extLst>
          </p:cNvPr>
          <p:cNvSpPr>
            <a:spLocks noGrp="1"/>
          </p:cNvSpPr>
          <p:nvPr>
            <p:ph type="dt" sz="half" idx="10"/>
          </p:nvPr>
        </p:nvSpPr>
        <p:spPr/>
        <p:txBody>
          <a:bodyPr/>
          <a:lstStyle/>
          <a:p>
            <a:fld id="{AAF01133-B122-4458-A08B-04C7F03A2694}" type="datetimeFigureOut">
              <a:rPr lang="en-ZA" smtClean="0"/>
              <a:t>22/Sep/2021</a:t>
            </a:fld>
            <a:endParaRPr lang="en-ZA"/>
          </a:p>
        </p:txBody>
      </p:sp>
      <p:sp>
        <p:nvSpPr>
          <p:cNvPr id="5" name="Footer Placeholder 4">
            <a:extLst>
              <a:ext uri="{FF2B5EF4-FFF2-40B4-BE49-F238E27FC236}">
                <a16:creationId xmlns:a16="http://schemas.microsoft.com/office/drawing/2014/main" id="{9BBCE6DA-AAA0-4C69-AF80-956054388A19}"/>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DDD7F159-3F1C-4AE5-9647-16F9EF2E9C3E}"/>
              </a:ext>
            </a:extLst>
          </p:cNvPr>
          <p:cNvSpPr>
            <a:spLocks noGrp="1"/>
          </p:cNvSpPr>
          <p:nvPr>
            <p:ph type="sldNum" sz="quarter" idx="12"/>
          </p:nvPr>
        </p:nvSpPr>
        <p:spPr/>
        <p:txBody>
          <a:bodyPr/>
          <a:lstStyle/>
          <a:p>
            <a:fld id="{FEF8590D-F0FF-43EC-A460-567F61B4F71A}" type="slidenum">
              <a:rPr lang="en-ZA" smtClean="0"/>
              <a:t>‹#›</a:t>
            </a:fld>
            <a:endParaRPr lang="en-ZA"/>
          </a:p>
        </p:txBody>
      </p:sp>
    </p:spTree>
    <p:extLst>
      <p:ext uri="{BB962C8B-B14F-4D97-AF65-F5344CB8AC3E}">
        <p14:creationId xmlns:p14="http://schemas.microsoft.com/office/powerpoint/2010/main" val="6716588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350435D-2956-431D-A5B2-9AAA4A89EA1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7C2789A4-8988-4365-A62F-DABE0C9B34F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B5D657BE-61B4-42E6-A2D9-8C444E4F8D10}"/>
              </a:ext>
            </a:extLst>
          </p:cNvPr>
          <p:cNvSpPr>
            <a:spLocks noGrp="1"/>
          </p:cNvSpPr>
          <p:nvPr>
            <p:ph type="dt" sz="half" idx="10"/>
          </p:nvPr>
        </p:nvSpPr>
        <p:spPr/>
        <p:txBody>
          <a:bodyPr/>
          <a:lstStyle/>
          <a:p>
            <a:fld id="{AAF01133-B122-4458-A08B-04C7F03A2694}" type="datetimeFigureOut">
              <a:rPr lang="en-ZA" smtClean="0"/>
              <a:t>22/Sep/2021</a:t>
            </a:fld>
            <a:endParaRPr lang="en-ZA"/>
          </a:p>
        </p:txBody>
      </p:sp>
      <p:sp>
        <p:nvSpPr>
          <p:cNvPr id="5" name="Footer Placeholder 4">
            <a:extLst>
              <a:ext uri="{FF2B5EF4-FFF2-40B4-BE49-F238E27FC236}">
                <a16:creationId xmlns:a16="http://schemas.microsoft.com/office/drawing/2014/main" id="{7AB44F8C-C21D-41AA-951A-7B5D546166E9}"/>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067B2ABF-7E89-4E23-BD07-68C0F31AB79D}"/>
              </a:ext>
            </a:extLst>
          </p:cNvPr>
          <p:cNvSpPr>
            <a:spLocks noGrp="1"/>
          </p:cNvSpPr>
          <p:nvPr>
            <p:ph type="sldNum" sz="quarter" idx="12"/>
          </p:nvPr>
        </p:nvSpPr>
        <p:spPr/>
        <p:txBody>
          <a:bodyPr/>
          <a:lstStyle/>
          <a:p>
            <a:fld id="{FEF8590D-F0FF-43EC-A460-567F61B4F71A}" type="slidenum">
              <a:rPr lang="en-ZA" smtClean="0"/>
              <a:t>‹#›</a:t>
            </a:fld>
            <a:endParaRPr lang="en-ZA"/>
          </a:p>
        </p:txBody>
      </p:sp>
    </p:spTree>
    <p:extLst>
      <p:ext uri="{BB962C8B-B14F-4D97-AF65-F5344CB8AC3E}">
        <p14:creationId xmlns:p14="http://schemas.microsoft.com/office/powerpoint/2010/main" val="954752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E77BD-693F-4EB7-8D0F-67FCC3DFFC55}"/>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77295C63-EEF4-451E-9591-DAB7417D125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1A7C4E22-77FD-418A-9401-7B0D553830A2}"/>
              </a:ext>
            </a:extLst>
          </p:cNvPr>
          <p:cNvSpPr>
            <a:spLocks noGrp="1"/>
          </p:cNvSpPr>
          <p:nvPr>
            <p:ph type="dt" sz="half" idx="10"/>
          </p:nvPr>
        </p:nvSpPr>
        <p:spPr/>
        <p:txBody>
          <a:bodyPr/>
          <a:lstStyle/>
          <a:p>
            <a:fld id="{AAF01133-B122-4458-A08B-04C7F03A2694}" type="datetimeFigureOut">
              <a:rPr lang="en-ZA" smtClean="0"/>
              <a:t>22/Sep/2021</a:t>
            </a:fld>
            <a:endParaRPr lang="en-ZA"/>
          </a:p>
        </p:txBody>
      </p:sp>
      <p:sp>
        <p:nvSpPr>
          <p:cNvPr id="5" name="Footer Placeholder 4">
            <a:extLst>
              <a:ext uri="{FF2B5EF4-FFF2-40B4-BE49-F238E27FC236}">
                <a16:creationId xmlns:a16="http://schemas.microsoft.com/office/drawing/2014/main" id="{5CCF8832-77EA-4703-905D-2FE4A88859DE}"/>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9FBE400F-EE9F-4C40-B70F-905561356755}"/>
              </a:ext>
            </a:extLst>
          </p:cNvPr>
          <p:cNvSpPr>
            <a:spLocks noGrp="1"/>
          </p:cNvSpPr>
          <p:nvPr>
            <p:ph type="sldNum" sz="quarter" idx="12"/>
          </p:nvPr>
        </p:nvSpPr>
        <p:spPr/>
        <p:txBody>
          <a:bodyPr/>
          <a:lstStyle/>
          <a:p>
            <a:fld id="{FEF8590D-F0FF-43EC-A460-567F61B4F71A}" type="slidenum">
              <a:rPr lang="en-ZA" smtClean="0"/>
              <a:t>‹#›</a:t>
            </a:fld>
            <a:endParaRPr lang="en-ZA"/>
          </a:p>
        </p:txBody>
      </p:sp>
    </p:spTree>
    <p:extLst>
      <p:ext uri="{BB962C8B-B14F-4D97-AF65-F5344CB8AC3E}">
        <p14:creationId xmlns:p14="http://schemas.microsoft.com/office/powerpoint/2010/main" val="3777999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6017A-B072-4227-8A0D-B9323FF5C85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AB0C2809-8F55-40D3-96B1-72F700BDF59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D0558B5-0AA9-40F8-BB8E-8D8FFDBF0160}"/>
              </a:ext>
            </a:extLst>
          </p:cNvPr>
          <p:cNvSpPr>
            <a:spLocks noGrp="1"/>
          </p:cNvSpPr>
          <p:nvPr>
            <p:ph type="dt" sz="half" idx="10"/>
          </p:nvPr>
        </p:nvSpPr>
        <p:spPr/>
        <p:txBody>
          <a:bodyPr/>
          <a:lstStyle/>
          <a:p>
            <a:fld id="{AAF01133-B122-4458-A08B-04C7F03A2694}" type="datetimeFigureOut">
              <a:rPr lang="en-ZA" smtClean="0"/>
              <a:t>22/Sep/2021</a:t>
            </a:fld>
            <a:endParaRPr lang="en-ZA"/>
          </a:p>
        </p:txBody>
      </p:sp>
      <p:sp>
        <p:nvSpPr>
          <p:cNvPr id="5" name="Footer Placeholder 4">
            <a:extLst>
              <a:ext uri="{FF2B5EF4-FFF2-40B4-BE49-F238E27FC236}">
                <a16:creationId xmlns:a16="http://schemas.microsoft.com/office/drawing/2014/main" id="{5037A7D3-CFE3-4267-A7D4-34731A93AAAF}"/>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574C5479-E932-45CA-B174-ADF2B361C297}"/>
              </a:ext>
            </a:extLst>
          </p:cNvPr>
          <p:cNvSpPr>
            <a:spLocks noGrp="1"/>
          </p:cNvSpPr>
          <p:nvPr>
            <p:ph type="sldNum" sz="quarter" idx="12"/>
          </p:nvPr>
        </p:nvSpPr>
        <p:spPr/>
        <p:txBody>
          <a:bodyPr/>
          <a:lstStyle/>
          <a:p>
            <a:fld id="{FEF8590D-F0FF-43EC-A460-567F61B4F71A}" type="slidenum">
              <a:rPr lang="en-ZA" smtClean="0"/>
              <a:t>‹#›</a:t>
            </a:fld>
            <a:endParaRPr lang="en-ZA"/>
          </a:p>
        </p:txBody>
      </p:sp>
    </p:spTree>
    <p:extLst>
      <p:ext uri="{BB962C8B-B14F-4D97-AF65-F5344CB8AC3E}">
        <p14:creationId xmlns:p14="http://schemas.microsoft.com/office/powerpoint/2010/main" val="4055128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9BC9E-03FD-4C0A-911D-705FD4DD9519}"/>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308A4079-EF59-4F4C-8BBC-B6AB79DAC3B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0C23D8A4-5E16-475C-9A22-ABF45E766AE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754054C4-7780-4914-AB59-B253BAA8D708}"/>
              </a:ext>
            </a:extLst>
          </p:cNvPr>
          <p:cNvSpPr>
            <a:spLocks noGrp="1"/>
          </p:cNvSpPr>
          <p:nvPr>
            <p:ph type="dt" sz="half" idx="10"/>
          </p:nvPr>
        </p:nvSpPr>
        <p:spPr/>
        <p:txBody>
          <a:bodyPr/>
          <a:lstStyle/>
          <a:p>
            <a:fld id="{AAF01133-B122-4458-A08B-04C7F03A2694}" type="datetimeFigureOut">
              <a:rPr lang="en-ZA" smtClean="0"/>
              <a:t>22/Sep/2021</a:t>
            </a:fld>
            <a:endParaRPr lang="en-ZA"/>
          </a:p>
        </p:txBody>
      </p:sp>
      <p:sp>
        <p:nvSpPr>
          <p:cNvPr id="6" name="Footer Placeholder 5">
            <a:extLst>
              <a:ext uri="{FF2B5EF4-FFF2-40B4-BE49-F238E27FC236}">
                <a16:creationId xmlns:a16="http://schemas.microsoft.com/office/drawing/2014/main" id="{0D12032A-9643-45D0-ABC6-07A389383A02}"/>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0843901E-CDD3-4A17-AECF-091D71790B88}"/>
              </a:ext>
            </a:extLst>
          </p:cNvPr>
          <p:cNvSpPr>
            <a:spLocks noGrp="1"/>
          </p:cNvSpPr>
          <p:nvPr>
            <p:ph type="sldNum" sz="quarter" idx="12"/>
          </p:nvPr>
        </p:nvSpPr>
        <p:spPr/>
        <p:txBody>
          <a:bodyPr/>
          <a:lstStyle/>
          <a:p>
            <a:fld id="{FEF8590D-F0FF-43EC-A460-567F61B4F71A}" type="slidenum">
              <a:rPr lang="en-ZA" smtClean="0"/>
              <a:t>‹#›</a:t>
            </a:fld>
            <a:endParaRPr lang="en-ZA"/>
          </a:p>
        </p:txBody>
      </p:sp>
    </p:spTree>
    <p:extLst>
      <p:ext uri="{BB962C8B-B14F-4D97-AF65-F5344CB8AC3E}">
        <p14:creationId xmlns:p14="http://schemas.microsoft.com/office/powerpoint/2010/main" val="11208157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98A8A-4CB3-4257-BC86-114D06A3AE4B}"/>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AB2EC622-543B-46FA-8F3A-0A35493084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7F37CC6-3D50-4FC0-9B11-9A4ADDC7868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B412B3B6-5218-4BD9-9F09-B0EF0C89E1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B8D5398-3079-4251-A252-8C9AC1ACD21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C0C52535-8E87-45D1-B8FB-6B0D079919A1}"/>
              </a:ext>
            </a:extLst>
          </p:cNvPr>
          <p:cNvSpPr>
            <a:spLocks noGrp="1"/>
          </p:cNvSpPr>
          <p:nvPr>
            <p:ph type="dt" sz="half" idx="10"/>
          </p:nvPr>
        </p:nvSpPr>
        <p:spPr/>
        <p:txBody>
          <a:bodyPr/>
          <a:lstStyle/>
          <a:p>
            <a:fld id="{AAF01133-B122-4458-A08B-04C7F03A2694}" type="datetimeFigureOut">
              <a:rPr lang="en-ZA" smtClean="0"/>
              <a:t>22/Sep/2021</a:t>
            </a:fld>
            <a:endParaRPr lang="en-ZA"/>
          </a:p>
        </p:txBody>
      </p:sp>
      <p:sp>
        <p:nvSpPr>
          <p:cNvPr id="8" name="Footer Placeholder 7">
            <a:extLst>
              <a:ext uri="{FF2B5EF4-FFF2-40B4-BE49-F238E27FC236}">
                <a16:creationId xmlns:a16="http://schemas.microsoft.com/office/drawing/2014/main" id="{CF727D69-579F-4AAD-98FD-071E0F611052}"/>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88DCCEDD-A13A-4828-BBEF-8A4FCDAD9E59}"/>
              </a:ext>
            </a:extLst>
          </p:cNvPr>
          <p:cNvSpPr>
            <a:spLocks noGrp="1"/>
          </p:cNvSpPr>
          <p:nvPr>
            <p:ph type="sldNum" sz="quarter" idx="12"/>
          </p:nvPr>
        </p:nvSpPr>
        <p:spPr/>
        <p:txBody>
          <a:bodyPr/>
          <a:lstStyle/>
          <a:p>
            <a:fld id="{FEF8590D-F0FF-43EC-A460-567F61B4F71A}" type="slidenum">
              <a:rPr lang="en-ZA" smtClean="0"/>
              <a:t>‹#›</a:t>
            </a:fld>
            <a:endParaRPr lang="en-ZA"/>
          </a:p>
        </p:txBody>
      </p:sp>
    </p:spTree>
    <p:extLst>
      <p:ext uri="{BB962C8B-B14F-4D97-AF65-F5344CB8AC3E}">
        <p14:creationId xmlns:p14="http://schemas.microsoft.com/office/powerpoint/2010/main" val="758818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DE7C4-8075-4B0F-9BCD-2185603259E0}"/>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2A81BD9A-0C03-4789-8E74-FFA357FBFC31}"/>
              </a:ext>
            </a:extLst>
          </p:cNvPr>
          <p:cNvSpPr>
            <a:spLocks noGrp="1"/>
          </p:cNvSpPr>
          <p:nvPr>
            <p:ph type="dt" sz="half" idx="10"/>
          </p:nvPr>
        </p:nvSpPr>
        <p:spPr/>
        <p:txBody>
          <a:bodyPr/>
          <a:lstStyle/>
          <a:p>
            <a:fld id="{AAF01133-B122-4458-A08B-04C7F03A2694}" type="datetimeFigureOut">
              <a:rPr lang="en-ZA" smtClean="0"/>
              <a:t>22/Sep/2021</a:t>
            </a:fld>
            <a:endParaRPr lang="en-ZA"/>
          </a:p>
        </p:txBody>
      </p:sp>
      <p:sp>
        <p:nvSpPr>
          <p:cNvPr id="4" name="Footer Placeholder 3">
            <a:extLst>
              <a:ext uri="{FF2B5EF4-FFF2-40B4-BE49-F238E27FC236}">
                <a16:creationId xmlns:a16="http://schemas.microsoft.com/office/drawing/2014/main" id="{8665B9EE-30C8-4AEE-A242-78937625DA09}"/>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D5F59DF0-1413-42A9-8CD2-2666948F799F}"/>
              </a:ext>
            </a:extLst>
          </p:cNvPr>
          <p:cNvSpPr>
            <a:spLocks noGrp="1"/>
          </p:cNvSpPr>
          <p:nvPr>
            <p:ph type="sldNum" sz="quarter" idx="12"/>
          </p:nvPr>
        </p:nvSpPr>
        <p:spPr/>
        <p:txBody>
          <a:bodyPr/>
          <a:lstStyle/>
          <a:p>
            <a:fld id="{FEF8590D-F0FF-43EC-A460-567F61B4F71A}" type="slidenum">
              <a:rPr lang="en-ZA" smtClean="0"/>
              <a:t>‹#›</a:t>
            </a:fld>
            <a:endParaRPr lang="en-ZA"/>
          </a:p>
        </p:txBody>
      </p:sp>
    </p:spTree>
    <p:extLst>
      <p:ext uri="{BB962C8B-B14F-4D97-AF65-F5344CB8AC3E}">
        <p14:creationId xmlns:p14="http://schemas.microsoft.com/office/powerpoint/2010/main" val="1485164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0A01232-1718-4EE4-AFA2-0F1E5E77CA34}"/>
              </a:ext>
            </a:extLst>
          </p:cNvPr>
          <p:cNvSpPr>
            <a:spLocks noGrp="1"/>
          </p:cNvSpPr>
          <p:nvPr>
            <p:ph type="dt" sz="half" idx="10"/>
          </p:nvPr>
        </p:nvSpPr>
        <p:spPr/>
        <p:txBody>
          <a:bodyPr/>
          <a:lstStyle/>
          <a:p>
            <a:fld id="{AAF01133-B122-4458-A08B-04C7F03A2694}" type="datetimeFigureOut">
              <a:rPr lang="en-ZA" smtClean="0"/>
              <a:t>22/Sep/2021</a:t>
            </a:fld>
            <a:endParaRPr lang="en-ZA"/>
          </a:p>
        </p:txBody>
      </p:sp>
      <p:sp>
        <p:nvSpPr>
          <p:cNvPr id="3" name="Footer Placeholder 2">
            <a:extLst>
              <a:ext uri="{FF2B5EF4-FFF2-40B4-BE49-F238E27FC236}">
                <a16:creationId xmlns:a16="http://schemas.microsoft.com/office/drawing/2014/main" id="{A17F95A7-3BE2-4852-B6CA-31B4AF72BB52}"/>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C87BC840-EE4D-418D-AF41-B4339323F4E2}"/>
              </a:ext>
            </a:extLst>
          </p:cNvPr>
          <p:cNvSpPr>
            <a:spLocks noGrp="1"/>
          </p:cNvSpPr>
          <p:nvPr>
            <p:ph type="sldNum" sz="quarter" idx="12"/>
          </p:nvPr>
        </p:nvSpPr>
        <p:spPr/>
        <p:txBody>
          <a:bodyPr/>
          <a:lstStyle/>
          <a:p>
            <a:fld id="{FEF8590D-F0FF-43EC-A460-567F61B4F71A}" type="slidenum">
              <a:rPr lang="en-ZA" smtClean="0"/>
              <a:t>‹#›</a:t>
            </a:fld>
            <a:endParaRPr lang="en-ZA"/>
          </a:p>
        </p:txBody>
      </p:sp>
    </p:spTree>
    <p:extLst>
      <p:ext uri="{BB962C8B-B14F-4D97-AF65-F5344CB8AC3E}">
        <p14:creationId xmlns:p14="http://schemas.microsoft.com/office/powerpoint/2010/main" val="3125975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1F4A0-4CFD-477D-8A34-AF5DAA533AA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BE6B35E3-F128-49CA-9732-4148A89857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13C880CE-1E52-41D5-AF71-EE0791CFB5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8CB1BDD-11AB-40B2-95E3-85322F4A1A47}"/>
              </a:ext>
            </a:extLst>
          </p:cNvPr>
          <p:cNvSpPr>
            <a:spLocks noGrp="1"/>
          </p:cNvSpPr>
          <p:nvPr>
            <p:ph type="dt" sz="half" idx="10"/>
          </p:nvPr>
        </p:nvSpPr>
        <p:spPr/>
        <p:txBody>
          <a:bodyPr/>
          <a:lstStyle/>
          <a:p>
            <a:fld id="{AAF01133-B122-4458-A08B-04C7F03A2694}" type="datetimeFigureOut">
              <a:rPr lang="en-ZA" smtClean="0"/>
              <a:t>22/Sep/2021</a:t>
            </a:fld>
            <a:endParaRPr lang="en-ZA"/>
          </a:p>
        </p:txBody>
      </p:sp>
      <p:sp>
        <p:nvSpPr>
          <p:cNvPr id="6" name="Footer Placeholder 5">
            <a:extLst>
              <a:ext uri="{FF2B5EF4-FFF2-40B4-BE49-F238E27FC236}">
                <a16:creationId xmlns:a16="http://schemas.microsoft.com/office/drawing/2014/main" id="{2D729242-FD0F-4498-8E80-28AF361FC9E2}"/>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203D282E-31A9-468A-A912-DA976717144D}"/>
              </a:ext>
            </a:extLst>
          </p:cNvPr>
          <p:cNvSpPr>
            <a:spLocks noGrp="1"/>
          </p:cNvSpPr>
          <p:nvPr>
            <p:ph type="sldNum" sz="quarter" idx="12"/>
          </p:nvPr>
        </p:nvSpPr>
        <p:spPr/>
        <p:txBody>
          <a:bodyPr/>
          <a:lstStyle/>
          <a:p>
            <a:fld id="{FEF8590D-F0FF-43EC-A460-567F61B4F71A}" type="slidenum">
              <a:rPr lang="en-ZA" smtClean="0"/>
              <a:t>‹#›</a:t>
            </a:fld>
            <a:endParaRPr lang="en-ZA"/>
          </a:p>
        </p:txBody>
      </p:sp>
    </p:spTree>
    <p:extLst>
      <p:ext uri="{BB962C8B-B14F-4D97-AF65-F5344CB8AC3E}">
        <p14:creationId xmlns:p14="http://schemas.microsoft.com/office/powerpoint/2010/main" val="1203044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CCD42-4B81-4516-8A15-1B35E03C90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FDA948AC-4A9C-4632-9AD5-93A0A5AF71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88DEDADA-F0F7-4647-A423-B59A10AEAA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C97FEB-088D-409C-AB7F-2E860C8A6724}"/>
              </a:ext>
            </a:extLst>
          </p:cNvPr>
          <p:cNvSpPr>
            <a:spLocks noGrp="1"/>
          </p:cNvSpPr>
          <p:nvPr>
            <p:ph type="dt" sz="half" idx="10"/>
          </p:nvPr>
        </p:nvSpPr>
        <p:spPr/>
        <p:txBody>
          <a:bodyPr/>
          <a:lstStyle/>
          <a:p>
            <a:fld id="{AAF01133-B122-4458-A08B-04C7F03A2694}" type="datetimeFigureOut">
              <a:rPr lang="en-ZA" smtClean="0"/>
              <a:t>22/Sep/2021</a:t>
            </a:fld>
            <a:endParaRPr lang="en-ZA"/>
          </a:p>
        </p:txBody>
      </p:sp>
      <p:sp>
        <p:nvSpPr>
          <p:cNvPr id="6" name="Footer Placeholder 5">
            <a:extLst>
              <a:ext uri="{FF2B5EF4-FFF2-40B4-BE49-F238E27FC236}">
                <a16:creationId xmlns:a16="http://schemas.microsoft.com/office/drawing/2014/main" id="{10A9328F-BC65-43A7-8533-1261E79FB3EA}"/>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1F9E2E83-29CF-4F64-99CC-9660A2862D52}"/>
              </a:ext>
            </a:extLst>
          </p:cNvPr>
          <p:cNvSpPr>
            <a:spLocks noGrp="1"/>
          </p:cNvSpPr>
          <p:nvPr>
            <p:ph type="sldNum" sz="quarter" idx="12"/>
          </p:nvPr>
        </p:nvSpPr>
        <p:spPr/>
        <p:txBody>
          <a:bodyPr/>
          <a:lstStyle/>
          <a:p>
            <a:fld id="{FEF8590D-F0FF-43EC-A460-567F61B4F71A}" type="slidenum">
              <a:rPr lang="en-ZA" smtClean="0"/>
              <a:t>‹#›</a:t>
            </a:fld>
            <a:endParaRPr lang="en-ZA"/>
          </a:p>
        </p:txBody>
      </p:sp>
    </p:spTree>
    <p:extLst>
      <p:ext uri="{BB962C8B-B14F-4D97-AF65-F5344CB8AC3E}">
        <p14:creationId xmlns:p14="http://schemas.microsoft.com/office/powerpoint/2010/main" val="34760716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9638CD4-90DB-4A07-A418-A45B990B79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6B1C9E96-E1B8-40B2-9992-EF9705D51E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459C7D0E-3B1D-4B9D-804F-62EE65D773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F01133-B122-4458-A08B-04C7F03A2694}" type="datetimeFigureOut">
              <a:rPr lang="en-ZA" smtClean="0"/>
              <a:t>22/Sep/2021</a:t>
            </a:fld>
            <a:endParaRPr lang="en-ZA"/>
          </a:p>
        </p:txBody>
      </p:sp>
      <p:sp>
        <p:nvSpPr>
          <p:cNvPr id="5" name="Footer Placeholder 4">
            <a:extLst>
              <a:ext uri="{FF2B5EF4-FFF2-40B4-BE49-F238E27FC236}">
                <a16:creationId xmlns:a16="http://schemas.microsoft.com/office/drawing/2014/main" id="{6763B801-9680-44AF-8CC3-48993B9227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8BA93091-B599-4A13-B665-473416ADAF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F8590D-F0FF-43EC-A460-567F61B4F71A}" type="slidenum">
              <a:rPr lang="en-ZA" smtClean="0"/>
              <a:t>‹#›</a:t>
            </a:fld>
            <a:endParaRPr lang="en-ZA"/>
          </a:p>
        </p:txBody>
      </p:sp>
    </p:spTree>
    <p:extLst>
      <p:ext uri="{BB962C8B-B14F-4D97-AF65-F5344CB8AC3E}">
        <p14:creationId xmlns:p14="http://schemas.microsoft.com/office/powerpoint/2010/main" val="39781976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A0FE6-A9A9-4D6E-AB60-E32070FBD8E2}"/>
              </a:ext>
            </a:extLst>
          </p:cNvPr>
          <p:cNvSpPr txBox="1">
            <a:spLocks/>
          </p:cNvSpPr>
          <p:nvPr/>
        </p:nvSpPr>
        <p:spPr>
          <a:xfrm>
            <a:off x="0" y="2657855"/>
            <a:ext cx="12192000" cy="91023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ZA" sz="6500" b="1" dirty="0">
                <a:solidFill>
                  <a:srgbClr val="004B91"/>
                </a:solidFill>
                <a:latin typeface="Sansation" panose="02000000000000000000" pitchFamily="2" charset="0"/>
              </a:rPr>
              <a:t>BUILDING YOUR RENT ROLL</a:t>
            </a:r>
          </a:p>
        </p:txBody>
      </p:sp>
      <p:sp>
        <p:nvSpPr>
          <p:cNvPr id="3" name="Subtitle 2">
            <a:extLst>
              <a:ext uri="{FF2B5EF4-FFF2-40B4-BE49-F238E27FC236}">
                <a16:creationId xmlns:a16="http://schemas.microsoft.com/office/drawing/2014/main" id="{3606E503-52F1-416F-A9D6-BB047D588A06}"/>
              </a:ext>
            </a:extLst>
          </p:cNvPr>
          <p:cNvSpPr txBox="1">
            <a:spLocks/>
          </p:cNvSpPr>
          <p:nvPr/>
        </p:nvSpPr>
        <p:spPr>
          <a:xfrm>
            <a:off x="971976" y="3757399"/>
            <a:ext cx="2949783" cy="298845"/>
          </a:xfrm>
          <a:prstGeom prst="rect">
            <a:avLst/>
          </a:prstGeom>
          <a:noFill/>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ZA" sz="1558" dirty="0">
                <a:solidFill>
                  <a:srgbClr val="6799C8"/>
                </a:solidFill>
                <a:latin typeface="Sansation" panose="02000000000000000000" pitchFamily="2" charset="0"/>
              </a:rPr>
              <a:t>23 September 2021 – 09:00 – 10:30</a:t>
            </a:r>
          </a:p>
        </p:txBody>
      </p:sp>
      <p:cxnSp>
        <p:nvCxnSpPr>
          <p:cNvPr id="8" name="Straight Connector 7">
            <a:extLst>
              <a:ext uri="{FF2B5EF4-FFF2-40B4-BE49-F238E27FC236}">
                <a16:creationId xmlns:a16="http://schemas.microsoft.com/office/drawing/2014/main" id="{1E451018-A15F-4010-BA52-893FDC267B32}"/>
              </a:ext>
            </a:extLst>
          </p:cNvPr>
          <p:cNvCxnSpPr>
            <a:cxnSpLocks/>
          </p:cNvCxnSpPr>
          <p:nvPr/>
        </p:nvCxnSpPr>
        <p:spPr>
          <a:xfrm>
            <a:off x="1094741" y="3637277"/>
            <a:ext cx="10020299" cy="0"/>
          </a:xfrm>
          <a:prstGeom prst="line">
            <a:avLst/>
          </a:prstGeom>
        </p:spPr>
        <p:style>
          <a:lnRef idx="3">
            <a:schemeClr val="dk1"/>
          </a:lnRef>
          <a:fillRef idx="0">
            <a:schemeClr val="dk1"/>
          </a:fillRef>
          <a:effectRef idx="2">
            <a:schemeClr val="dk1"/>
          </a:effectRef>
          <a:fontRef idx="minor">
            <a:schemeClr val="tx1"/>
          </a:fontRef>
        </p:style>
      </p:cxnSp>
      <p:cxnSp>
        <p:nvCxnSpPr>
          <p:cNvPr id="11" name="Straight Connector 10">
            <a:extLst>
              <a:ext uri="{FF2B5EF4-FFF2-40B4-BE49-F238E27FC236}">
                <a16:creationId xmlns:a16="http://schemas.microsoft.com/office/drawing/2014/main" id="{C5570EBA-75EB-4440-BA81-F28FDC1DFA6C}"/>
              </a:ext>
            </a:extLst>
          </p:cNvPr>
          <p:cNvCxnSpPr>
            <a:cxnSpLocks/>
          </p:cNvCxnSpPr>
          <p:nvPr/>
        </p:nvCxnSpPr>
        <p:spPr>
          <a:xfrm>
            <a:off x="1085850" y="2630762"/>
            <a:ext cx="10020299" cy="0"/>
          </a:xfrm>
          <a:prstGeom prst="line">
            <a:avLst/>
          </a:prstGeom>
        </p:spPr>
        <p:style>
          <a:lnRef idx="3">
            <a:schemeClr val="dk1"/>
          </a:lnRef>
          <a:fillRef idx="0">
            <a:schemeClr val="dk1"/>
          </a:fillRef>
          <a:effectRef idx="2">
            <a:schemeClr val="dk1"/>
          </a:effectRef>
          <a:fontRef idx="minor">
            <a:schemeClr val="tx1"/>
          </a:fontRef>
        </p:style>
      </p:cxnSp>
      <p:pic>
        <p:nvPicPr>
          <p:cNvPr id="12" name="Picture 11" descr="A close up of a logo&#10;&#10;Description automatically generated">
            <a:extLst>
              <a:ext uri="{FF2B5EF4-FFF2-40B4-BE49-F238E27FC236}">
                <a16:creationId xmlns:a16="http://schemas.microsoft.com/office/drawing/2014/main" id="{C93FF754-4CAB-48B3-B1C4-427D4109B5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5058" y="3969636"/>
            <a:ext cx="4248727" cy="1246293"/>
          </a:xfrm>
          <a:prstGeom prst="rect">
            <a:avLst/>
          </a:prstGeom>
        </p:spPr>
      </p:pic>
      <p:sp>
        <p:nvSpPr>
          <p:cNvPr id="13" name="Subtitle 4">
            <a:extLst>
              <a:ext uri="{FF2B5EF4-FFF2-40B4-BE49-F238E27FC236}">
                <a16:creationId xmlns:a16="http://schemas.microsoft.com/office/drawing/2014/main" id="{3AFB5702-FC99-43D9-9BA9-B2810920DDD9}"/>
              </a:ext>
            </a:extLst>
          </p:cNvPr>
          <p:cNvSpPr txBox="1">
            <a:spLocks/>
          </p:cNvSpPr>
          <p:nvPr/>
        </p:nvSpPr>
        <p:spPr>
          <a:xfrm>
            <a:off x="5023131" y="4371181"/>
            <a:ext cx="1911927" cy="4432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ZA" sz="2000" i="1" dirty="0">
                <a:solidFill>
                  <a:srgbClr val="6799C8"/>
                </a:solidFill>
              </a:rPr>
              <a:t>presented by</a:t>
            </a:r>
          </a:p>
        </p:txBody>
      </p:sp>
      <p:sp>
        <p:nvSpPr>
          <p:cNvPr id="9" name="Subtitle 2">
            <a:extLst>
              <a:ext uri="{FF2B5EF4-FFF2-40B4-BE49-F238E27FC236}">
                <a16:creationId xmlns:a16="http://schemas.microsoft.com/office/drawing/2014/main" id="{701F32D2-53F9-42D4-A671-EA37BCDF2678}"/>
              </a:ext>
            </a:extLst>
          </p:cNvPr>
          <p:cNvSpPr txBox="1">
            <a:spLocks/>
          </p:cNvSpPr>
          <p:nvPr/>
        </p:nvSpPr>
        <p:spPr>
          <a:xfrm>
            <a:off x="8270243" y="3760138"/>
            <a:ext cx="2949783" cy="298845"/>
          </a:xfrm>
          <a:prstGeom prst="rect">
            <a:avLst/>
          </a:prstGeom>
          <a:noFill/>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ZA" sz="1558" dirty="0">
                <a:solidFill>
                  <a:srgbClr val="6799C8"/>
                </a:solidFill>
                <a:latin typeface="Sansation" panose="02000000000000000000" pitchFamily="2" charset="0"/>
              </a:rPr>
              <a:t>Episode 1</a:t>
            </a:r>
          </a:p>
        </p:txBody>
      </p:sp>
    </p:spTree>
    <p:extLst>
      <p:ext uri="{BB962C8B-B14F-4D97-AF65-F5344CB8AC3E}">
        <p14:creationId xmlns:p14="http://schemas.microsoft.com/office/powerpoint/2010/main" val="10247001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FAD8F-1B57-4553-96A5-7CE29541372E}"/>
              </a:ext>
            </a:extLst>
          </p:cNvPr>
          <p:cNvSpPr>
            <a:spLocks noGrp="1"/>
          </p:cNvSpPr>
          <p:nvPr>
            <p:ph type="ctrTitle"/>
          </p:nvPr>
        </p:nvSpPr>
        <p:spPr>
          <a:xfrm>
            <a:off x="1524000" y="2551837"/>
            <a:ext cx="9144000" cy="1754326"/>
          </a:xfrm>
          <a:solidFill>
            <a:srgbClr val="004B90"/>
          </a:solidFill>
        </p:spPr>
        <p:txBody>
          <a:bodyPr anchor="ctr" anchorCtr="1">
            <a:normAutofit/>
          </a:bodyPr>
          <a:lstStyle/>
          <a:p>
            <a:r>
              <a:rPr lang="en-ZA" b="1" dirty="0">
                <a:solidFill>
                  <a:schemeClr val="bg1"/>
                </a:solidFill>
                <a:latin typeface="Sansation" panose="02000000000000000000" pitchFamily="2" charset="0"/>
              </a:rPr>
              <a:t>The ‘Business’ of</a:t>
            </a:r>
            <a:br>
              <a:rPr lang="en-ZA" b="1" dirty="0">
                <a:solidFill>
                  <a:schemeClr val="bg1"/>
                </a:solidFill>
                <a:latin typeface="Sansation" panose="02000000000000000000" pitchFamily="2" charset="0"/>
              </a:rPr>
            </a:br>
            <a:r>
              <a:rPr lang="en-ZA" b="1" dirty="0">
                <a:solidFill>
                  <a:schemeClr val="bg1"/>
                </a:solidFill>
                <a:latin typeface="Sansation" panose="02000000000000000000" pitchFamily="2" charset="0"/>
              </a:rPr>
              <a:t>Property Rentals</a:t>
            </a:r>
          </a:p>
        </p:txBody>
      </p:sp>
      <p:sp>
        <p:nvSpPr>
          <p:cNvPr id="7" name="Title 1">
            <a:extLst>
              <a:ext uri="{FF2B5EF4-FFF2-40B4-BE49-F238E27FC236}">
                <a16:creationId xmlns:a16="http://schemas.microsoft.com/office/drawing/2014/main" id="{B4953A85-D024-4214-9C3D-697FB587306F}"/>
              </a:ext>
            </a:extLst>
          </p:cNvPr>
          <p:cNvSpPr txBox="1">
            <a:spLocks/>
          </p:cNvSpPr>
          <p:nvPr/>
        </p:nvSpPr>
        <p:spPr>
          <a:xfrm>
            <a:off x="1524000" y="731575"/>
            <a:ext cx="9144000" cy="65313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300" dirty="0">
                <a:solidFill>
                  <a:srgbClr val="004B90"/>
                </a:solidFill>
                <a:latin typeface="Sansation" panose="02000000000000000000" pitchFamily="2" charset="0"/>
              </a:rPr>
              <a:t>Building Your Rent Roll</a:t>
            </a:r>
            <a:endParaRPr lang="en-ZA" sz="4300" dirty="0">
              <a:solidFill>
                <a:srgbClr val="6799C8"/>
              </a:solidFill>
              <a:latin typeface="Sansation" panose="02000000000000000000" pitchFamily="2" charset="0"/>
            </a:endParaRPr>
          </a:p>
        </p:txBody>
      </p:sp>
    </p:spTree>
    <p:extLst>
      <p:ext uri="{BB962C8B-B14F-4D97-AF65-F5344CB8AC3E}">
        <p14:creationId xmlns:p14="http://schemas.microsoft.com/office/powerpoint/2010/main" val="28732409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2D0121B-A2C0-467B-815E-5236E8C2157F}"/>
              </a:ext>
            </a:extLst>
          </p:cNvPr>
          <p:cNvSpPr txBox="1">
            <a:spLocks/>
          </p:cNvSpPr>
          <p:nvPr/>
        </p:nvSpPr>
        <p:spPr>
          <a:xfrm>
            <a:off x="838200" y="81538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ZA" b="1" dirty="0">
                <a:solidFill>
                  <a:srgbClr val="00468E"/>
                </a:solidFill>
                <a:latin typeface="Sansation" panose="02000000000000000000" pitchFamily="2" charset="0"/>
              </a:rPr>
              <a:t>The ‘Business’ of Property Rentals</a:t>
            </a:r>
          </a:p>
        </p:txBody>
      </p:sp>
      <p:sp>
        <p:nvSpPr>
          <p:cNvPr id="12" name="Content Placeholder 11">
            <a:extLst>
              <a:ext uri="{FF2B5EF4-FFF2-40B4-BE49-F238E27FC236}">
                <a16:creationId xmlns:a16="http://schemas.microsoft.com/office/drawing/2014/main" id="{97A0D7FF-E702-4319-9CA6-33BB6D0A5CD4}"/>
              </a:ext>
            </a:extLst>
          </p:cNvPr>
          <p:cNvSpPr>
            <a:spLocks noGrp="1"/>
          </p:cNvSpPr>
          <p:nvPr>
            <p:ph idx="1"/>
          </p:nvPr>
        </p:nvSpPr>
        <p:spPr>
          <a:xfrm>
            <a:off x="838200" y="2257777"/>
            <a:ext cx="10515600" cy="3919185"/>
          </a:xfrm>
        </p:spPr>
        <p:txBody>
          <a:bodyPr>
            <a:normAutofit/>
          </a:bodyPr>
          <a:lstStyle/>
          <a:p>
            <a:pPr marL="0" indent="0" algn="ctr">
              <a:buNone/>
            </a:pPr>
            <a:endParaRPr lang="en-US" dirty="0"/>
          </a:p>
          <a:p>
            <a:pPr marL="0" indent="0" algn="ctr">
              <a:buNone/>
            </a:pPr>
            <a:r>
              <a:rPr lang="en-US" dirty="0"/>
              <a:t>The ‘business’ of real estate is not just about collecting rent and charging a fee.</a:t>
            </a:r>
          </a:p>
          <a:p>
            <a:pPr marL="0" indent="0" algn="ctr">
              <a:buNone/>
            </a:pPr>
            <a:r>
              <a:rPr lang="en-US" dirty="0"/>
              <a:t>It’s about the services and products you can provide your clients</a:t>
            </a:r>
          </a:p>
          <a:p>
            <a:pPr marL="0" indent="0" algn="ctr">
              <a:buNone/>
            </a:pPr>
            <a:r>
              <a:rPr lang="en-US" dirty="0"/>
              <a:t>and how much money you can save them by using you or your services. </a:t>
            </a:r>
            <a:endParaRPr lang="en-ZA" dirty="0"/>
          </a:p>
        </p:txBody>
      </p:sp>
    </p:spTree>
    <p:extLst>
      <p:ext uri="{BB962C8B-B14F-4D97-AF65-F5344CB8AC3E}">
        <p14:creationId xmlns:p14="http://schemas.microsoft.com/office/powerpoint/2010/main" val="4142369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FAD8F-1B57-4553-96A5-7CE29541372E}"/>
              </a:ext>
            </a:extLst>
          </p:cNvPr>
          <p:cNvSpPr>
            <a:spLocks noGrp="1"/>
          </p:cNvSpPr>
          <p:nvPr>
            <p:ph type="ctrTitle"/>
          </p:nvPr>
        </p:nvSpPr>
        <p:spPr>
          <a:xfrm>
            <a:off x="1524000" y="2551837"/>
            <a:ext cx="9144000" cy="1754326"/>
          </a:xfrm>
          <a:solidFill>
            <a:srgbClr val="004B90"/>
          </a:solidFill>
        </p:spPr>
        <p:txBody>
          <a:bodyPr anchor="ctr" anchorCtr="1">
            <a:normAutofit/>
          </a:bodyPr>
          <a:lstStyle/>
          <a:p>
            <a:r>
              <a:rPr lang="en-ZA" b="1" dirty="0">
                <a:solidFill>
                  <a:schemeClr val="bg1"/>
                </a:solidFill>
                <a:latin typeface="Sansation" panose="02000000000000000000" pitchFamily="2" charset="0"/>
              </a:rPr>
              <a:t>Learn. </a:t>
            </a:r>
            <a:r>
              <a:rPr lang="en-ZA" b="1" dirty="0" err="1">
                <a:solidFill>
                  <a:schemeClr val="bg1"/>
                </a:solidFill>
                <a:latin typeface="Sansation" panose="02000000000000000000" pitchFamily="2" charset="0"/>
              </a:rPr>
              <a:t>Implement.Grow</a:t>
            </a:r>
            <a:r>
              <a:rPr lang="en-ZA" b="1" dirty="0">
                <a:solidFill>
                  <a:schemeClr val="bg1"/>
                </a:solidFill>
                <a:latin typeface="Sansation" panose="02000000000000000000" pitchFamily="2" charset="0"/>
              </a:rPr>
              <a:t>.</a:t>
            </a:r>
          </a:p>
        </p:txBody>
      </p:sp>
      <p:sp>
        <p:nvSpPr>
          <p:cNvPr id="7" name="Title 1">
            <a:extLst>
              <a:ext uri="{FF2B5EF4-FFF2-40B4-BE49-F238E27FC236}">
                <a16:creationId xmlns:a16="http://schemas.microsoft.com/office/drawing/2014/main" id="{B4953A85-D024-4214-9C3D-697FB587306F}"/>
              </a:ext>
            </a:extLst>
          </p:cNvPr>
          <p:cNvSpPr txBox="1">
            <a:spLocks/>
          </p:cNvSpPr>
          <p:nvPr/>
        </p:nvSpPr>
        <p:spPr>
          <a:xfrm>
            <a:off x="1524000" y="731575"/>
            <a:ext cx="9144000" cy="65313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300" dirty="0">
                <a:solidFill>
                  <a:srgbClr val="004B90"/>
                </a:solidFill>
                <a:latin typeface="Sansation" panose="02000000000000000000" pitchFamily="2" charset="0"/>
              </a:rPr>
              <a:t>Building Your Rent Roll</a:t>
            </a:r>
            <a:endParaRPr lang="en-ZA" sz="4300" dirty="0">
              <a:solidFill>
                <a:srgbClr val="6799C8"/>
              </a:solidFill>
              <a:latin typeface="Sansation" panose="02000000000000000000" pitchFamily="2" charset="0"/>
            </a:endParaRPr>
          </a:p>
        </p:txBody>
      </p:sp>
    </p:spTree>
    <p:extLst>
      <p:ext uri="{BB962C8B-B14F-4D97-AF65-F5344CB8AC3E}">
        <p14:creationId xmlns:p14="http://schemas.microsoft.com/office/powerpoint/2010/main" val="31308157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2D0121B-A2C0-467B-815E-5236E8C2157F}"/>
              </a:ext>
            </a:extLst>
          </p:cNvPr>
          <p:cNvSpPr txBox="1">
            <a:spLocks/>
          </p:cNvSpPr>
          <p:nvPr/>
        </p:nvSpPr>
        <p:spPr>
          <a:xfrm>
            <a:off x="838200" y="81538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ZA" b="1" dirty="0">
                <a:solidFill>
                  <a:srgbClr val="00468E"/>
                </a:solidFill>
                <a:latin typeface="Sansation" panose="02000000000000000000" pitchFamily="2" charset="0"/>
              </a:rPr>
              <a:t>Learn. Implement. Grow</a:t>
            </a:r>
          </a:p>
        </p:txBody>
      </p:sp>
      <p:sp>
        <p:nvSpPr>
          <p:cNvPr id="12" name="Content Placeholder 11">
            <a:extLst>
              <a:ext uri="{FF2B5EF4-FFF2-40B4-BE49-F238E27FC236}">
                <a16:creationId xmlns:a16="http://schemas.microsoft.com/office/drawing/2014/main" id="{97A0D7FF-E702-4319-9CA6-33BB6D0A5CD4}"/>
              </a:ext>
            </a:extLst>
          </p:cNvPr>
          <p:cNvSpPr>
            <a:spLocks noGrp="1"/>
          </p:cNvSpPr>
          <p:nvPr>
            <p:ph idx="1"/>
          </p:nvPr>
        </p:nvSpPr>
        <p:spPr>
          <a:xfrm>
            <a:off x="838200" y="2257777"/>
            <a:ext cx="10515600" cy="3919185"/>
          </a:xfrm>
        </p:spPr>
        <p:txBody>
          <a:bodyPr>
            <a:normAutofit/>
          </a:bodyPr>
          <a:lstStyle/>
          <a:p>
            <a:pPr marL="0" indent="0" algn="ctr">
              <a:buNone/>
            </a:pPr>
            <a:endParaRPr lang="en-US" dirty="0"/>
          </a:p>
          <a:p>
            <a:pPr marL="0" indent="0" algn="ctr">
              <a:buNone/>
            </a:pPr>
            <a:r>
              <a:rPr lang="en-US" dirty="0"/>
              <a:t>The ideas in this training are simply tools.</a:t>
            </a:r>
          </a:p>
          <a:p>
            <a:pPr marL="0" indent="0" algn="ctr">
              <a:buNone/>
            </a:pPr>
            <a:r>
              <a:rPr lang="en-US" dirty="0"/>
              <a:t>Learning the secrets to generating quality leads that turn into business is only part of the tool kit.</a:t>
            </a:r>
          </a:p>
          <a:p>
            <a:pPr marL="0" indent="0" algn="ctr">
              <a:buNone/>
            </a:pPr>
            <a:r>
              <a:rPr lang="en-US" dirty="0"/>
              <a:t>You need to put the ideas into action to see real and lasting results. </a:t>
            </a:r>
            <a:endParaRPr lang="en-ZA" dirty="0"/>
          </a:p>
        </p:txBody>
      </p:sp>
    </p:spTree>
    <p:extLst>
      <p:ext uri="{BB962C8B-B14F-4D97-AF65-F5344CB8AC3E}">
        <p14:creationId xmlns:p14="http://schemas.microsoft.com/office/powerpoint/2010/main" val="1372464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FAD8F-1B57-4553-96A5-7CE29541372E}"/>
              </a:ext>
            </a:extLst>
          </p:cNvPr>
          <p:cNvSpPr>
            <a:spLocks noGrp="1"/>
          </p:cNvSpPr>
          <p:nvPr>
            <p:ph type="ctrTitle"/>
          </p:nvPr>
        </p:nvSpPr>
        <p:spPr>
          <a:xfrm>
            <a:off x="1524000" y="2551837"/>
            <a:ext cx="9144000" cy="1754326"/>
          </a:xfrm>
          <a:solidFill>
            <a:srgbClr val="004B90"/>
          </a:solidFill>
        </p:spPr>
        <p:txBody>
          <a:bodyPr anchor="ctr" anchorCtr="1">
            <a:normAutofit/>
          </a:bodyPr>
          <a:lstStyle/>
          <a:p>
            <a:r>
              <a:rPr lang="en-ZA" b="1" dirty="0">
                <a:solidFill>
                  <a:schemeClr val="bg1"/>
                </a:solidFill>
                <a:latin typeface="Sansation" panose="02000000000000000000" pitchFamily="2" charset="0"/>
              </a:rPr>
              <a:t>Sales Focus</a:t>
            </a:r>
          </a:p>
        </p:txBody>
      </p:sp>
      <p:sp>
        <p:nvSpPr>
          <p:cNvPr id="7" name="Title 1">
            <a:extLst>
              <a:ext uri="{FF2B5EF4-FFF2-40B4-BE49-F238E27FC236}">
                <a16:creationId xmlns:a16="http://schemas.microsoft.com/office/drawing/2014/main" id="{B4953A85-D024-4214-9C3D-697FB587306F}"/>
              </a:ext>
            </a:extLst>
          </p:cNvPr>
          <p:cNvSpPr txBox="1">
            <a:spLocks/>
          </p:cNvSpPr>
          <p:nvPr/>
        </p:nvSpPr>
        <p:spPr>
          <a:xfrm>
            <a:off x="1524000" y="731575"/>
            <a:ext cx="9144000" cy="65313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300" dirty="0">
                <a:solidFill>
                  <a:srgbClr val="004B90"/>
                </a:solidFill>
                <a:latin typeface="Sansation" panose="02000000000000000000" pitchFamily="2" charset="0"/>
              </a:rPr>
              <a:t>Building Your Rent Roll</a:t>
            </a:r>
            <a:endParaRPr lang="en-ZA" sz="4300" dirty="0">
              <a:solidFill>
                <a:srgbClr val="6799C8"/>
              </a:solidFill>
              <a:latin typeface="Sansation" panose="02000000000000000000" pitchFamily="2" charset="0"/>
            </a:endParaRPr>
          </a:p>
        </p:txBody>
      </p:sp>
    </p:spTree>
    <p:extLst>
      <p:ext uri="{BB962C8B-B14F-4D97-AF65-F5344CB8AC3E}">
        <p14:creationId xmlns:p14="http://schemas.microsoft.com/office/powerpoint/2010/main" val="17888573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2D0121B-A2C0-467B-815E-5236E8C2157F}"/>
              </a:ext>
            </a:extLst>
          </p:cNvPr>
          <p:cNvSpPr txBox="1">
            <a:spLocks/>
          </p:cNvSpPr>
          <p:nvPr/>
        </p:nvSpPr>
        <p:spPr>
          <a:xfrm>
            <a:off x="838200" y="81538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ZA" b="1" dirty="0">
                <a:solidFill>
                  <a:srgbClr val="00468E"/>
                </a:solidFill>
                <a:latin typeface="Sansation" panose="02000000000000000000" pitchFamily="2" charset="0"/>
              </a:rPr>
              <a:t>‘Nurturer’ vs ‘Hunter Gatherer’</a:t>
            </a:r>
          </a:p>
        </p:txBody>
      </p:sp>
      <p:sp>
        <p:nvSpPr>
          <p:cNvPr id="12" name="Content Placeholder 11">
            <a:extLst>
              <a:ext uri="{FF2B5EF4-FFF2-40B4-BE49-F238E27FC236}">
                <a16:creationId xmlns:a16="http://schemas.microsoft.com/office/drawing/2014/main" id="{97A0D7FF-E702-4319-9CA6-33BB6D0A5CD4}"/>
              </a:ext>
            </a:extLst>
          </p:cNvPr>
          <p:cNvSpPr>
            <a:spLocks noGrp="1"/>
          </p:cNvSpPr>
          <p:nvPr>
            <p:ph idx="1"/>
          </p:nvPr>
        </p:nvSpPr>
        <p:spPr>
          <a:xfrm>
            <a:off x="838200" y="2257777"/>
            <a:ext cx="10515600" cy="3919185"/>
          </a:xfrm>
        </p:spPr>
        <p:txBody>
          <a:bodyPr>
            <a:normAutofit/>
          </a:bodyPr>
          <a:lstStyle/>
          <a:p>
            <a:pPr marL="0" indent="0" algn="ctr">
              <a:buNone/>
            </a:pPr>
            <a:r>
              <a:rPr lang="en-US" dirty="0"/>
              <a:t>As soon as you pick up the phone to chase new listings or answer the phone from a potential new landlord, you are in the role of </a:t>
            </a:r>
            <a:r>
              <a:rPr lang="en-US" i="1" dirty="0"/>
              <a:t>Hunter-Gatherer</a:t>
            </a:r>
            <a:r>
              <a:rPr lang="en-US" dirty="0"/>
              <a:t>.</a:t>
            </a:r>
          </a:p>
          <a:p>
            <a:pPr marL="0" indent="0" algn="ctr">
              <a:buNone/>
            </a:pPr>
            <a:r>
              <a:rPr lang="en-US" dirty="0"/>
              <a:t>you are no longer the mild-mannered rental agent –</a:t>
            </a:r>
          </a:p>
          <a:p>
            <a:pPr marL="0" indent="0" algn="ctr">
              <a:buNone/>
            </a:pPr>
            <a:r>
              <a:rPr lang="en-US" dirty="0"/>
              <a:t>you need to become the Superman of sales, the business development</a:t>
            </a:r>
          </a:p>
          <a:p>
            <a:pPr marL="0" indent="0" algn="ctr">
              <a:buNone/>
            </a:pPr>
            <a:r>
              <a:rPr lang="en-US" dirty="0"/>
              <a:t>If you are not able to separate the personas required for each role, you will find it difficult to truly commit to getting the listing. </a:t>
            </a:r>
          </a:p>
        </p:txBody>
      </p:sp>
    </p:spTree>
    <p:extLst>
      <p:ext uri="{BB962C8B-B14F-4D97-AF65-F5344CB8AC3E}">
        <p14:creationId xmlns:p14="http://schemas.microsoft.com/office/powerpoint/2010/main" val="1525584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FAD8F-1B57-4553-96A5-7CE29541372E}"/>
              </a:ext>
            </a:extLst>
          </p:cNvPr>
          <p:cNvSpPr>
            <a:spLocks noGrp="1"/>
          </p:cNvSpPr>
          <p:nvPr>
            <p:ph type="ctrTitle"/>
          </p:nvPr>
        </p:nvSpPr>
        <p:spPr>
          <a:xfrm>
            <a:off x="1524000" y="2551837"/>
            <a:ext cx="9144000" cy="1754326"/>
          </a:xfrm>
          <a:solidFill>
            <a:srgbClr val="004B90"/>
          </a:solidFill>
        </p:spPr>
        <p:txBody>
          <a:bodyPr anchor="ctr" anchorCtr="1">
            <a:normAutofit/>
          </a:bodyPr>
          <a:lstStyle/>
          <a:p>
            <a:r>
              <a:rPr lang="en-ZA" b="1" dirty="0">
                <a:solidFill>
                  <a:schemeClr val="bg1"/>
                </a:solidFill>
                <a:latin typeface="Sansation" panose="02000000000000000000" pitchFamily="2" charset="0"/>
              </a:rPr>
              <a:t>Do You Have A Plan?</a:t>
            </a:r>
          </a:p>
        </p:txBody>
      </p:sp>
      <p:sp>
        <p:nvSpPr>
          <p:cNvPr id="7" name="Title 1">
            <a:extLst>
              <a:ext uri="{FF2B5EF4-FFF2-40B4-BE49-F238E27FC236}">
                <a16:creationId xmlns:a16="http://schemas.microsoft.com/office/drawing/2014/main" id="{B4953A85-D024-4214-9C3D-697FB587306F}"/>
              </a:ext>
            </a:extLst>
          </p:cNvPr>
          <p:cNvSpPr txBox="1">
            <a:spLocks/>
          </p:cNvSpPr>
          <p:nvPr/>
        </p:nvSpPr>
        <p:spPr>
          <a:xfrm>
            <a:off x="1524000" y="731575"/>
            <a:ext cx="9144000" cy="65313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300" dirty="0">
                <a:solidFill>
                  <a:srgbClr val="004B90"/>
                </a:solidFill>
                <a:latin typeface="Sansation" panose="02000000000000000000" pitchFamily="2" charset="0"/>
              </a:rPr>
              <a:t>Building Your Rent Roll</a:t>
            </a:r>
            <a:endParaRPr lang="en-ZA" sz="4300" dirty="0">
              <a:solidFill>
                <a:srgbClr val="6799C8"/>
              </a:solidFill>
              <a:latin typeface="Sansation" panose="02000000000000000000" pitchFamily="2" charset="0"/>
            </a:endParaRPr>
          </a:p>
        </p:txBody>
      </p:sp>
    </p:spTree>
    <p:extLst>
      <p:ext uri="{BB962C8B-B14F-4D97-AF65-F5344CB8AC3E}">
        <p14:creationId xmlns:p14="http://schemas.microsoft.com/office/powerpoint/2010/main" val="24072593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2D0121B-A2C0-467B-815E-5236E8C2157F}"/>
              </a:ext>
            </a:extLst>
          </p:cNvPr>
          <p:cNvSpPr txBox="1">
            <a:spLocks/>
          </p:cNvSpPr>
          <p:nvPr/>
        </p:nvSpPr>
        <p:spPr>
          <a:xfrm>
            <a:off x="838200" y="81538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ZA" b="1" dirty="0">
                <a:solidFill>
                  <a:srgbClr val="00468E"/>
                </a:solidFill>
                <a:latin typeface="Sansation" panose="02000000000000000000" pitchFamily="2" charset="0"/>
              </a:rPr>
              <a:t>Planning &amp; Goals</a:t>
            </a:r>
          </a:p>
        </p:txBody>
      </p:sp>
      <p:sp>
        <p:nvSpPr>
          <p:cNvPr id="12" name="Content Placeholder 11">
            <a:extLst>
              <a:ext uri="{FF2B5EF4-FFF2-40B4-BE49-F238E27FC236}">
                <a16:creationId xmlns:a16="http://schemas.microsoft.com/office/drawing/2014/main" id="{97A0D7FF-E702-4319-9CA6-33BB6D0A5CD4}"/>
              </a:ext>
            </a:extLst>
          </p:cNvPr>
          <p:cNvSpPr>
            <a:spLocks noGrp="1"/>
          </p:cNvSpPr>
          <p:nvPr>
            <p:ph idx="1"/>
          </p:nvPr>
        </p:nvSpPr>
        <p:spPr>
          <a:xfrm>
            <a:off x="838200" y="2257777"/>
            <a:ext cx="10515600" cy="3919185"/>
          </a:xfrm>
        </p:spPr>
        <p:txBody>
          <a:bodyPr>
            <a:normAutofit/>
          </a:bodyPr>
          <a:lstStyle/>
          <a:p>
            <a:pPr marL="0" indent="0">
              <a:buNone/>
            </a:pPr>
            <a:endParaRPr lang="en-ZA" dirty="0"/>
          </a:p>
          <a:p>
            <a:r>
              <a:rPr lang="en-US" dirty="0"/>
              <a:t>Have you got a lead generation &amp; nurturing plan?</a:t>
            </a:r>
          </a:p>
          <a:p>
            <a:r>
              <a:rPr lang="en-US" dirty="0"/>
              <a:t>Do you know your goals / expectations? </a:t>
            </a:r>
          </a:p>
          <a:p>
            <a:r>
              <a:rPr lang="en-US" dirty="0"/>
              <a:t>Are you dedicating time to prospecting? </a:t>
            </a:r>
          </a:p>
          <a:p>
            <a:r>
              <a:rPr lang="en-US" dirty="0"/>
              <a:t>Are you self-motivated? </a:t>
            </a:r>
          </a:p>
          <a:p>
            <a:r>
              <a:rPr lang="en-US" dirty="0"/>
              <a:t>Do you have someone to ‘account’ to?</a:t>
            </a:r>
          </a:p>
          <a:p>
            <a:r>
              <a:rPr lang="en-US" dirty="0"/>
              <a:t>Are you willing to get out of your comfort zone to achieve growth?</a:t>
            </a:r>
          </a:p>
        </p:txBody>
      </p:sp>
    </p:spTree>
    <p:extLst>
      <p:ext uri="{BB962C8B-B14F-4D97-AF65-F5344CB8AC3E}">
        <p14:creationId xmlns:p14="http://schemas.microsoft.com/office/powerpoint/2010/main" val="469191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FAD8F-1B57-4553-96A5-7CE29541372E}"/>
              </a:ext>
            </a:extLst>
          </p:cNvPr>
          <p:cNvSpPr>
            <a:spLocks noGrp="1"/>
          </p:cNvSpPr>
          <p:nvPr>
            <p:ph type="ctrTitle"/>
          </p:nvPr>
        </p:nvSpPr>
        <p:spPr>
          <a:xfrm>
            <a:off x="1524000" y="2551837"/>
            <a:ext cx="9144000" cy="1754326"/>
          </a:xfrm>
          <a:solidFill>
            <a:srgbClr val="004B90"/>
          </a:solidFill>
        </p:spPr>
        <p:txBody>
          <a:bodyPr anchor="ctr" anchorCtr="1">
            <a:normAutofit/>
          </a:bodyPr>
          <a:lstStyle/>
          <a:p>
            <a:r>
              <a:rPr lang="en-ZA" b="1" dirty="0">
                <a:solidFill>
                  <a:schemeClr val="bg1"/>
                </a:solidFill>
                <a:latin typeface="Sansation" panose="02000000000000000000" pitchFamily="2" charset="0"/>
              </a:rPr>
              <a:t>Prospecting Ideas</a:t>
            </a:r>
            <a:br>
              <a:rPr lang="en-ZA" b="1" dirty="0">
                <a:solidFill>
                  <a:schemeClr val="bg1"/>
                </a:solidFill>
                <a:latin typeface="Sansation" panose="02000000000000000000" pitchFamily="2" charset="0"/>
              </a:rPr>
            </a:br>
            <a:r>
              <a:rPr lang="en-ZA" b="1" dirty="0">
                <a:solidFill>
                  <a:schemeClr val="bg1"/>
                </a:solidFill>
                <a:latin typeface="Sansation" panose="02000000000000000000" pitchFamily="2" charset="0"/>
              </a:rPr>
              <a:t>#1 - Networking</a:t>
            </a:r>
          </a:p>
        </p:txBody>
      </p:sp>
      <p:sp>
        <p:nvSpPr>
          <p:cNvPr id="7" name="Title 1">
            <a:extLst>
              <a:ext uri="{FF2B5EF4-FFF2-40B4-BE49-F238E27FC236}">
                <a16:creationId xmlns:a16="http://schemas.microsoft.com/office/drawing/2014/main" id="{B4953A85-D024-4214-9C3D-697FB587306F}"/>
              </a:ext>
            </a:extLst>
          </p:cNvPr>
          <p:cNvSpPr txBox="1">
            <a:spLocks/>
          </p:cNvSpPr>
          <p:nvPr/>
        </p:nvSpPr>
        <p:spPr>
          <a:xfrm>
            <a:off x="1524000" y="731575"/>
            <a:ext cx="9144000" cy="65313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300" dirty="0">
                <a:solidFill>
                  <a:srgbClr val="004B90"/>
                </a:solidFill>
                <a:latin typeface="Sansation" panose="02000000000000000000" pitchFamily="2" charset="0"/>
              </a:rPr>
              <a:t>Building Your Rent Roll</a:t>
            </a:r>
            <a:endParaRPr lang="en-ZA" sz="4300" dirty="0">
              <a:solidFill>
                <a:srgbClr val="6799C8"/>
              </a:solidFill>
              <a:latin typeface="Sansation" panose="02000000000000000000" pitchFamily="2" charset="0"/>
            </a:endParaRPr>
          </a:p>
        </p:txBody>
      </p:sp>
    </p:spTree>
    <p:extLst>
      <p:ext uri="{BB962C8B-B14F-4D97-AF65-F5344CB8AC3E}">
        <p14:creationId xmlns:p14="http://schemas.microsoft.com/office/powerpoint/2010/main" val="5278729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2D0121B-A2C0-467B-815E-5236E8C2157F}"/>
              </a:ext>
            </a:extLst>
          </p:cNvPr>
          <p:cNvSpPr txBox="1">
            <a:spLocks/>
          </p:cNvSpPr>
          <p:nvPr/>
        </p:nvSpPr>
        <p:spPr>
          <a:xfrm>
            <a:off x="838200" y="81538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ZA" b="1" dirty="0">
                <a:solidFill>
                  <a:srgbClr val="00468E"/>
                </a:solidFill>
                <a:latin typeface="Sansation" panose="02000000000000000000" pitchFamily="2" charset="0"/>
              </a:rPr>
              <a:t>Idea #1 - Networking</a:t>
            </a:r>
          </a:p>
        </p:txBody>
      </p:sp>
      <p:sp>
        <p:nvSpPr>
          <p:cNvPr id="12" name="Content Placeholder 11">
            <a:extLst>
              <a:ext uri="{FF2B5EF4-FFF2-40B4-BE49-F238E27FC236}">
                <a16:creationId xmlns:a16="http://schemas.microsoft.com/office/drawing/2014/main" id="{97A0D7FF-E702-4319-9CA6-33BB6D0A5CD4}"/>
              </a:ext>
            </a:extLst>
          </p:cNvPr>
          <p:cNvSpPr>
            <a:spLocks noGrp="1"/>
          </p:cNvSpPr>
          <p:nvPr>
            <p:ph idx="1"/>
          </p:nvPr>
        </p:nvSpPr>
        <p:spPr>
          <a:xfrm>
            <a:off x="838200" y="2257777"/>
            <a:ext cx="10515600" cy="3919185"/>
          </a:xfrm>
        </p:spPr>
        <p:txBody>
          <a:bodyPr>
            <a:normAutofit/>
          </a:bodyPr>
          <a:lstStyle/>
          <a:p>
            <a:pPr marL="0" indent="0">
              <a:buNone/>
            </a:pPr>
            <a:endParaRPr lang="en-ZA" dirty="0"/>
          </a:p>
          <a:p>
            <a:pPr marL="0" indent="0" algn="ctr">
              <a:buNone/>
            </a:pPr>
            <a:r>
              <a:rPr lang="en-ZA" dirty="0"/>
              <a:t>If you’re NOT networking</a:t>
            </a:r>
          </a:p>
          <a:p>
            <a:pPr marL="0" indent="0" algn="ctr">
              <a:buNone/>
            </a:pPr>
            <a:r>
              <a:rPr lang="en-ZA" dirty="0"/>
              <a:t>You’re losing business!</a:t>
            </a:r>
          </a:p>
          <a:p>
            <a:r>
              <a:rPr lang="en-US" dirty="0"/>
              <a:t>Examples:</a:t>
            </a:r>
          </a:p>
          <a:p>
            <a:pPr lvl="1"/>
            <a:r>
              <a:rPr lang="en-US" dirty="0"/>
              <a:t>BNI</a:t>
            </a:r>
          </a:p>
          <a:p>
            <a:pPr lvl="1"/>
            <a:r>
              <a:rPr lang="en-US" dirty="0"/>
              <a:t>Local Business </a:t>
            </a:r>
            <a:r>
              <a:rPr lang="en-US" dirty="0" err="1"/>
              <a:t>Organisations</a:t>
            </a:r>
            <a:endParaRPr lang="en-US" dirty="0"/>
          </a:p>
          <a:p>
            <a:pPr lvl="1"/>
            <a:r>
              <a:rPr lang="en-US" dirty="0"/>
              <a:t>‘Related’ professionals</a:t>
            </a:r>
          </a:p>
          <a:p>
            <a:pPr lvl="2"/>
            <a:r>
              <a:rPr lang="en-US" dirty="0"/>
              <a:t>Start your own????</a:t>
            </a:r>
          </a:p>
        </p:txBody>
      </p:sp>
    </p:spTree>
    <p:extLst>
      <p:ext uri="{BB962C8B-B14F-4D97-AF65-F5344CB8AC3E}">
        <p14:creationId xmlns:p14="http://schemas.microsoft.com/office/powerpoint/2010/main" val="1187224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FAD8F-1B57-4553-96A5-7CE29541372E}"/>
              </a:ext>
            </a:extLst>
          </p:cNvPr>
          <p:cNvSpPr>
            <a:spLocks noGrp="1"/>
          </p:cNvSpPr>
          <p:nvPr>
            <p:ph type="ctrTitle"/>
          </p:nvPr>
        </p:nvSpPr>
        <p:spPr>
          <a:xfrm>
            <a:off x="1524000" y="2551837"/>
            <a:ext cx="9144000" cy="1754326"/>
          </a:xfrm>
          <a:solidFill>
            <a:srgbClr val="004B90"/>
          </a:solidFill>
        </p:spPr>
        <p:txBody>
          <a:bodyPr anchor="ctr" anchorCtr="1">
            <a:normAutofit/>
          </a:bodyPr>
          <a:lstStyle/>
          <a:p>
            <a:r>
              <a:rPr lang="en-ZA" b="1" dirty="0">
                <a:solidFill>
                  <a:schemeClr val="bg1"/>
                </a:solidFill>
                <a:latin typeface="Sansation" panose="02000000000000000000" pitchFamily="2" charset="0"/>
              </a:rPr>
              <a:t>The Key to</a:t>
            </a:r>
            <a:br>
              <a:rPr lang="en-ZA" b="1" dirty="0">
                <a:solidFill>
                  <a:schemeClr val="bg1"/>
                </a:solidFill>
                <a:latin typeface="Sansation" panose="02000000000000000000" pitchFamily="2" charset="0"/>
              </a:rPr>
            </a:br>
            <a:r>
              <a:rPr lang="en-ZA" b="1" dirty="0">
                <a:solidFill>
                  <a:schemeClr val="bg1"/>
                </a:solidFill>
                <a:latin typeface="Sansation" panose="02000000000000000000" pitchFamily="2" charset="0"/>
              </a:rPr>
              <a:t>Growing Your Rent Roll</a:t>
            </a:r>
          </a:p>
        </p:txBody>
      </p:sp>
      <p:sp>
        <p:nvSpPr>
          <p:cNvPr id="7" name="Title 1">
            <a:extLst>
              <a:ext uri="{FF2B5EF4-FFF2-40B4-BE49-F238E27FC236}">
                <a16:creationId xmlns:a16="http://schemas.microsoft.com/office/drawing/2014/main" id="{B4953A85-D024-4214-9C3D-697FB587306F}"/>
              </a:ext>
            </a:extLst>
          </p:cNvPr>
          <p:cNvSpPr txBox="1">
            <a:spLocks/>
          </p:cNvSpPr>
          <p:nvPr/>
        </p:nvSpPr>
        <p:spPr>
          <a:xfrm>
            <a:off x="1524000" y="731575"/>
            <a:ext cx="9144000" cy="65313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300" dirty="0">
                <a:solidFill>
                  <a:srgbClr val="004B90"/>
                </a:solidFill>
                <a:latin typeface="Sansation" panose="02000000000000000000" pitchFamily="2" charset="0"/>
              </a:rPr>
              <a:t>Building Your Rent Roll</a:t>
            </a:r>
            <a:endParaRPr lang="en-ZA" sz="4300" dirty="0">
              <a:solidFill>
                <a:srgbClr val="6799C8"/>
              </a:solidFill>
              <a:latin typeface="Sansation" panose="02000000000000000000" pitchFamily="2" charset="0"/>
            </a:endParaRPr>
          </a:p>
        </p:txBody>
      </p:sp>
    </p:spTree>
    <p:extLst>
      <p:ext uri="{BB962C8B-B14F-4D97-AF65-F5344CB8AC3E}">
        <p14:creationId xmlns:p14="http://schemas.microsoft.com/office/powerpoint/2010/main" val="27590905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2D0121B-A2C0-467B-815E-5236E8C2157F}"/>
              </a:ext>
            </a:extLst>
          </p:cNvPr>
          <p:cNvSpPr txBox="1">
            <a:spLocks/>
          </p:cNvSpPr>
          <p:nvPr/>
        </p:nvSpPr>
        <p:spPr>
          <a:xfrm>
            <a:off x="838200" y="81538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ZA" b="1" dirty="0">
                <a:solidFill>
                  <a:srgbClr val="00468E"/>
                </a:solidFill>
                <a:latin typeface="Sansation" panose="02000000000000000000" pitchFamily="2" charset="0"/>
              </a:rPr>
              <a:t>Idea #1 - Networking</a:t>
            </a:r>
          </a:p>
        </p:txBody>
      </p:sp>
      <p:sp>
        <p:nvSpPr>
          <p:cNvPr id="12" name="Content Placeholder 11">
            <a:extLst>
              <a:ext uri="{FF2B5EF4-FFF2-40B4-BE49-F238E27FC236}">
                <a16:creationId xmlns:a16="http://schemas.microsoft.com/office/drawing/2014/main" id="{97A0D7FF-E702-4319-9CA6-33BB6D0A5CD4}"/>
              </a:ext>
            </a:extLst>
          </p:cNvPr>
          <p:cNvSpPr>
            <a:spLocks noGrp="1"/>
          </p:cNvSpPr>
          <p:nvPr>
            <p:ph idx="1"/>
          </p:nvPr>
        </p:nvSpPr>
        <p:spPr>
          <a:xfrm>
            <a:off x="838200" y="2257777"/>
            <a:ext cx="10515600" cy="3919185"/>
          </a:xfrm>
        </p:spPr>
        <p:txBody>
          <a:bodyPr>
            <a:normAutofit/>
          </a:bodyPr>
          <a:lstStyle/>
          <a:p>
            <a:pPr marL="0" indent="0">
              <a:buNone/>
            </a:pPr>
            <a:endParaRPr lang="en-ZA" dirty="0"/>
          </a:p>
          <a:p>
            <a:pPr marL="0" indent="0" algn="ctr">
              <a:buNone/>
            </a:pPr>
            <a:r>
              <a:rPr lang="en-ZA" dirty="0"/>
              <a:t>A group or like-minded professionals</a:t>
            </a:r>
          </a:p>
          <a:p>
            <a:pPr marL="0" indent="0" algn="ctr">
              <a:buNone/>
            </a:pPr>
            <a:r>
              <a:rPr lang="en-ZA" dirty="0"/>
              <a:t>Who are focusses on improving their presence in the community</a:t>
            </a:r>
          </a:p>
          <a:p>
            <a:pPr marL="0" indent="0" algn="ctr">
              <a:buNone/>
            </a:pPr>
            <a:r>
              <a:rPr lang="en-ZA" dirty="0"/>
              <a:t>Along with you,</a:t>
            </a:r>
          </a:p>
          <a:p>
            <a:pPr marL="0" indent="0" algn="ctr">
              <a:buNone/>
            </a:pPr>
            <a:r>
              <a:rPr lang="en-ZA" dirty="0"/>
              <a:t>Not against you</a:t>
            </a:r>
            <a:endParaRPr lang="en-US" dirty="0"/>
          </a:p>
        </p:txBody>
      </p:sp>
    </p:spTree>
    <p:extLst>
      <p:ext uri="{BB962C8B-B14F-4D97-AF65-F5344CB8AC3E}">
        <p14:creationId xmlns:p14="http://schemas.microsoft.com/office/powerpoint/2010/main" val="3738015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2D0121B-A2C0-467B-815E-5236E8C2157F}"/>
              </a:ext>
            </a:extLst>
          </p:cNvPr>
          <p:cNvSpPr txBox="1">
            <a:spLocks/>
          </p:cNvSpPr>
          <p:nvPr/>
        </p:nvSpPr>
        <p:spPr>
          <a:xfrm>
            <a:off x="838200" y="81538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ZA" b="1" dirty="0">
                <a:solidFill>
                  <a:srgbClr val="00468E"/>
                </a:solidFill>
                <a:latin typeface="Sansation" panose="02000000000000000000" pitchFamily="2" charset="0"/>
              </a:rPr>
              <a:t>Idea #1 - Networking</a:t>
            </a:r>
          </a:p>
        </p:txBody>
      </p:sp>
      <p:sp>
        <p:nvSpPr>
          <p:cNvPr id="12" name="Content Placeholder 11">
            <a:extLst>
              <a:ext uri="{FF2B5EF4-FFF2-40B4-BE49-F238E27FC236}">
                <a16:creationId xmlns:a16="http://schemas.microsoft.com/office/drawing/2014/main" id="{97A0D7FF-E702-4319-9CA6-33BB6D0A5CD4}"/>
              </a:ext>
            </a:extLst>
          </p:cNvPr>
          <p:cNvSpPr>
            <a:spLocks noGrp="1"/>
          </p:cNvSpPr>
          <p:nvPr>
            <p:ph idx="1"/>
          </p:nvPr>
        </p:nvSpPr>
        <p:spPr>
          <a:xfrm>
            <a:off x="838200" y="2257777"/>
            <a:ext cx="10515600" cy="3919185"/>
          </a:xfrm>
        </p:spPr>
        <p:txBody>
          <a:bodyPr>
            <a:normAutofit/>
          </a:bodyPr>
          <a:lstStyle/>
          <a:p>
            <a:r>
              <a:rPr lang="en-ZA" dirty="0"/>
              <a:t>Professionals who are focussed on growing their businesses</a:t>
            </a:r>
          </a:p>
          <a:p>
            <a:r>
              <a:rPr lang="en-US" dirty="0"/>
              <a:t>You can pick up different approaches to prospecting that can be adapted to secure rental listings</a:t>
            </a:r>
          </a:p>
          <a:p>
            <a:r>
              <a:rPr lang="en-US" dirty="0"/>
              <a:t>Example: Who is speaking with potential landlords before they call a salesperson to buy an investment property?</a:t>
            </a:r>
          </a:p>
          <a:p>
            <a:r>
              <a:rPr lang="en-US" dirty="0"/>
              <a:t>Local business people already have a ‘following’ / trust that you can ‘tap into’ – once they get to know and trust you</a:t>
            </a:r>
          </a:p>
        </p:txBody>
      </p:sp>
    </p:spTree>
    <p:extLst>
      <p:ext uri="{BB962C8B-B14F-4D97-AF65-F5344CB8AC3E}">
        <p14:creationId xmlns:p14="http://schemas.microsoft.com/office/powerpoint/2010/main" val="1031885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2D0121B-A2C0-467B-815E-5236E8C2157F}"/>
              </a:ext>
            </a:extLst>
          </p:cNvPr>
          <p:cNvSpPr txBox="1">
            <a:spLocks/>
          </p:cNvSpPr>
          <p:nvPr/>
        </p:nvSpPr>
        <p:spPr>
          <a:xfrm>
            <a:off x="838200" y="81538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ZA" b="1" dirty="0">
                <a:solidFill>
                  <a:srgbClr val="00468E"/>
                </a:solidFill>
                <a:latin typeface="Sansation" panose="02000000000000000000" pitchFamily="2" charset="0"/>
              </a:rPr>
              <a:t>Idea #1 - Networking</a:t>
            </a:r>
          </a:p>
        </p:txBody>
      </p:sp>
      <p:sp>
        <p:nvSpPr>
          <p:cNvPr id="12" name="Content Placeholder 11">
            <a:extLst>
              <a:ext uri="{FF2B5EF4-FFF2-40B4-BE49-F238E27FC236}">
                <a16:creationId xmlns:a16="http://schemas.microsoft.com/office/drawing/2014/main" id="{97A0D7FF-E702-4319-9CA6-33BB6D0A5CD4}"/>
              </a:ext>
            </a:extLst>
          </p:cNvPr>
          <p:cNvSpPr>
            <a:spLocks noGrp="1"/>
          </p:cNvSpPr>
          <p:nvPr>
            <p:ph idx="1"/>
          </p:nvPr>
        </p:nvSpPr>
        <p:spPr>
          <a:xfrm>
            <a:off x="838200" y="2257777"/>
            <a:ext cx="10515600" cy="3919185"/>
          </a:xfrm>
        </p:spPr>
        <p:txBody>
          <a:bodyPr>
            <a:normAutofit/>
          </a:bodyPr>
          <a:lstStyle/>
          <a:p>
            <a:r>
              <a:rPr lang="en-US" dirty="0"/>
              <a:t>Don’t ‘sell’ your services to them, then you’re starting off on the back foot. You also risk rejection.</a:t>
            </a:r>
          </a:p>
          <a:p>
            <a:r>
              <a:rPr lang="en-US" dirty="0"/>
              <a:t>They may be interested and need someone to refer their clients to for property needs, but what’s in it for them?</a:t>
            </a:r>
          </a:p>
          <a:p>
            <a:r>
              <a:rPr lang="en-US" dirty="0"/>
              <a:t>Instead of calling to sell your services try to start by forming a relationship where you are able to do something for them rather than ask something from them.</a:t>
            </a:r>
            <a:endParaRPr lang="en-ZA" dirty="0"/>
          </a:p>
        </p:txBody>
      </p:sp>
    </p:spTree>
    <p:extLst>
      <p:ext uri="{BB962C8B-B14F-4D97-AF65-F5344CB8AC3E}">
        <p14:creationId xmlns:p14="http://schemas.microsoft.com/office/powerpoint/2010/main" val="1671707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2D0121B-A2C0-467B-815E-5236E8C2157F}"/>
              </a:ext>
            </a:extLst>
          </p:cNvPr>
          <p:cNvSpPr txBox="1">
            <a:spLocks/>
          </p:cNvSpPr>
          <p:nvPr/>
        </p:nvSpPr>
        <p:spPr>
          <a:xfrm>
            <a:off x="838200" y="81538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ZA" b="1" dirty="0">
                <a:solidFill>
                  <a:srgbClr val="00468E"/>
                </a:solidFill>
                <a:latin typeface="Sansation" panose="02000000000000000000" pitchFamily="2" charset="0"/>
              </a:rPr>
              <a:t>Idea #1 - Networking</a:t>
            </a:r>
          </a:p>
        </p:txBody>
      </p:sp>
      <p:sp>
        <p:nvSpPr>
          <p:cNvPr id="12" name="Content Placeholder 11">
            <a:extLst>
              <a:ext uri="{FF2B5EF4-FFF2-40B4-BE49-F238E27FC236}">
                <a16:creationId xmlns:a16="http://schemas.microsoft.com/office/drawing/2014/main" id="{97A0D7FF-E702-4319-9CA6-33BB6D0A5CD4}"/>
              </a:ext>
            </a:extLst>
          </p:cNvPr>
          <p:cNvSpPr>
            <a:spLocks noGrp="1"/>
          </p:cNvSpPr>
          <p:nvPr>
            <p:ph idx="1"/>
          </p:nvPr>
        </p:nvSpPr>
        <p:spPr>
          <a:xfrm>
            <a:off x="838200" y="2257777"/>
            <a:ext cx="10515600" cy="3919185"/>
          </a:xfrm>
        </p:spPr>
        <p:txBody>
          <a:bodyPr>
            <a:normAutofit/>
          </a:bodyPr>
          <a:lstStyle/>
          <a:p>
            <a:r>
              <a:rPr lang="en-ZA" dirty="0"/>
              <a:t>Sample Script:</a:t>
            </a:r>
          </a:p>
          <a:p>
            <a:pPr marL="0" indent="0">
              <a:buNone/>
            </a:pPr>
            <a:r>
              <a:rPr lang="en-US" i="1" dirty="0"/>
              <a:t>“Hi this is Shaun from </a:t>
            </a:r>
            <a:r>
              <a:rPr lang="en-US" i="1" dirty="0" err="1"/>
              <a:t>RentalSphere</a:t>
            </a:r>
            <a:r>
              <a:rPr lang="en-US" i="1" dirty="0"/>
              <a:t>. I’m in property rentals and have a number of landlords who often ask me if I have details of an {accountant, lawyer, financial advisor, bond originator </a:t>
            </a:r>
            <a:r>
              <a:rPr lang="en-US" i="1" dirty="0" err="1"/>
              <a:t>etc</a:t>
            </a:r>
            <a:r>
              <a:rPr lang="en-US" i="1" dirty="0"/>
              <a:t>} that could help them with specific needs. I would love to know more about what you do?” </a:t>
            </a:r>
          </a:p>
          <a:p>
            <a:r>
              <a:rPr lang="en-US" dirty="0"/>
              <a:t>This gets them talking about what they do and the services they offer.</a:t>
            </a:r>
          </a:p>
          <a:p>
            <a:r>
              <a:rPr lang="en-US" dirty="0"/>
              <a:t>Shifts the focus of the conversation to a more comfortable dynamic </a:t>
            </a:r>
            <a:endParaRPr lang="en-ZA" dirty="0"/>
          </a:p>
        </p:txBody>
      </p:sp>
    </p:spTree>
    <p:extLst>
      <p:ext uri="{BB962C8B-B14F-4D97-AF65-F5344CB8AC3E}">
        <p14:creationId xmlns:p14="http://schemas.microsoft.com/office/powerpoint/2010/main" val="2323200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2D0121B-A2C0-467B-815E-5236E8C2157F}"/>
              </a:ext>
            </a:extLst>
          </p:cNvPr>
          <p:cNvSpPr txBox="1">
            <a:spLocks/>
          </p:cNvSpPr>
          <p:nvPr/>
        </p:nvSpPr>
        <p:spPr>
          <a:xfrm>
            <a:off x="838200" y="81538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ZA" b="1" dirty="0">
                <a:solidFill>
                  <a:srgbClr val="00468E"/>
                </a:solidFill>
                <a:latin typeface="Sansation" panose="02000000000000000000" pitchFamily="2" charset="0"/>
              </a:rPr>
              <a:t>Idea #1 - Networking</a:t>
            </a:r>
          </a:p>
        </p:txBody>
      </p:sp>
      <p:sp>
        <p:nvSpPr>
          <p:cNvPr id="12" name="Content Placeholder 11">
            <a:extLst>
              <a:ext uri="{FF2B5EF4-FFF2-40B4-BE49-F238E27FC236}">
                <a16:creationId xmlns:a16="http://schemas.microsoft.com/office/drawing/2014/main" id="{97A0D7FF-E702-4319-9CA6-33BB6D0A5CD4}"/>
              </a:ext>
            </a:extLst>
          </p:cNvPr>
          <p:cNvSpPr>
            <a:spLocks noGrp="1"/>
          </p:cNvSpPr>
          <p:nvPr>
            <p:ph idx="1"/>
          </p:nvPr>
        </p:nvSpPr>
        <p:spPr>
          <a:xfrm>
            <a:off x="838200" y="2257777"/>
            <a:ext cx="10515600" cy="3919185"/>
          </a:xfrm>
        </p:spPr>
        <p:txBody>
          <a:bodyPr>
            <a:normAutofit/>
          </a:bodyPr>
          <a:lstStyle/>
          <a:p>
            <a:r>
              <a:rPr lang="en-ZA" dirty="0"/>
              <a:t>Sample Script:</a:t>
            </a:r>
          </a:p>
          <a:p>
            <a:pPr marL="0" indent="0">
              <a:buNone/>
            </a:pPr>
            <a:r>
              <a:rPr lang="en-US" i="1" dirty="0"/>
              <a:t>“Can you give me some examples of the property accounting/ investment packs/ single and multiple home property investment tax that you </a:t>
            </a:r>
            <a:r>
              <a:rPr lang="en-US" i="1" dirty="0" err="1"/>
              <a:t>specialise</a:t>
            </a:r>
            <a:r>
              <a:rPr lang="en-US" i="1" dirty="0"/>
              <a:t> in?” </a:t>
            </a:r>
          </a:p>
          <a:p>
            <a:r>
              <a:rPr lang="en-US" dirty="0"/>
              <a:t>have examples that suit the person you have called.</a:t>
            </a:r>
          </a:p>
          <a:p>
            <a:r>
              <a:rPr lang="en-US" dirty="0"/>
              <a:t>Shows that your landlords have asked legitimate questions that will be relevant to their services.</a:t>
            </a:r>
          </a:p>
          <a:p>
            <a:r>
              <a:rPr lang="en-US" dirty="0"/>
              <a:t>You want to lead to the ‘offer’ that you’re making.</a:t>
            </a:r>
            <a:endParaRPr lang="en-ZA" dirty="0"/>
          </a:p>
        </p:txBody>
      </p:sp>
    </p:spTree>
    <p:extLst>
      <p:ext uri="{BB962C8B-B14F-4D97-AF65-F5344CB8AC3E}">
        <p14:creationId xmlns:p14="http://schemas.microsoft.com/office/powerpoint/2010/main" val="3127315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2D0121B-A2C0-467B-815E-5236E8C2157F}"/>
              </a:ext>
            </a:extLst>
          </p:cNvPr>
          <p:cNvSpPr txBox="1">
            <a:spLocks/>
          </p:cNvSpPr>
          <p:nvPr/>
        </p:nvSpPr>
        <p:spPr>
          <a:xfrm>
            <a:off x="838200" y="81538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ZA" b="1" dirty="0">
                <a:solidFill>
                  <a:srgbClr val="00468E"/>
                </a:solidFill>
                <a:latin typeface="Sansation" panose="02000000000000000000" pitchFamily="2" charset="0"/>
              </a:rPr>
              <a:t>Idea #1 - Networking</a:t>
            </a:r>
          </a:p>
        </p:txBody>
      </p:sp>
      <p:sp>
        <p:nvSpPr>
          <p:cNvPr id="12" name="Content Placeholder 11">
            <a:extLst>
              <a:ext uri="{FF2B5EF4-FFF2-40B4-BE49-F238E27FC236}">
                <a16:creationId xmlns:a16="http://schemas.microsoft.com/office/drawing/2014/main" id="{97A0D7FF-E702-4319-9CA6-33BB6D0A5CD4}"/>
              </a:ext>
            </a:extLst>
          </p:cNvPr>
          <p:cNvSpPr>
            <a:spLocks noGrp="1"/>
          </p:cNvSpPr>
          <p:nvPr>
            <p:ph idx="1"/>
          </p:nvPr>
        </p:nvSpPr>
        <p:spPr>
          <a:xfrm>
            <a:off x="838200" y="2257777"/>
            <a:ext cx="10515600" cy="3919185"/>
          </a:xfrm>
        </p:spPr>
        <p:txBody>
          <a:bodyPr>
            <a:normAutofit/>
          </a:bodyPr>
          <a:lstStyle/>
          <a:p>
            <a:r>
              <a:rPr lang="en-ZA" dirty="0"/>
              <a:t>Sample Script:</a:t>
            </a:r>
          </a:p>
          <a:p>
            <a:pPr marL="0" indent="0">
              <a:buNone/>
            </a:pPr>
            <a:r>
              <a:rPr lang="en-US" i="1" dirty="0"/>
              <a:t>“Great! From time to time I need to refer my clients to an accountant that deals with exactly the things you mentioned.</a:t>
            </a:r>
          </a:p>
          <a:p>
            <a:pPr marL="0" indent="0">
              <a:buNone/>
            </a:pPr>
            <a:r>
              <a:rPr lang="en-US" i="1" dirty="0"/>
              <a:t>Would it be okay if I refer my clients to you? Of course, I can’t refer every single client as they often have specific needs that they are after but it sounds like you’re good at what you do and I’d be confident your services could benefit some of my clients.”</a:t>
            </a:r>
            <a:endParaRPr lang="en-ZA" dirty="0"/>
          </a:p>
        </p:txBody>
      </p:sp>
    </p:spTree>
    <p:extLst>
      <p:ext uri="{BB962C8B-B14F-4D97-AF65-F5344CB8AC3E}">
        <p14:creationId xmlns:p14="http://schemas.microsoft.com/office/powerpoint/2010/main" val="89603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charRg st="15" end="13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charRg st="135" end="39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2D0121B-A2C0-467B-815E-5236E8C2157F}"/>
              </a:ext>
            </a:extLst>
          </p:cNvPr>
          <p:cNvSpPr txBox="1">
            <a:spLocks/>
          </p:cNvSpPr>
          <p:nvPr/>
        </p:nvSpPr>
        <p:spPr>
          <a:xfrm>
            <a:off x="838200" y="81538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ZA" b="1" dirty="0">
                <a:solidFill>
                  <a:srgbClr val="00468E"/>
                </a:solidFill>
                <a:latin typeface="Sansation" panose="02000000000000000000" pitchFamily="2" charset="0"/>
              </a:rPr>
              <a:t>Idea #1 - Networking</a:t>
            </a:r>
          </a:p>
        </p:txBody>
      </p:sp>
      <p:sp>
        <p:nvSpPr>
          <p:cNvPr id="12" name="Content Placeholder 11">
            <a:extLst>
              <a:ext uri="{FF2B5EF4-FFF2-40B4-BE49-F238E27FC236}">
                <a16:creationId xmlns:a16="http://schemas.microsoft.com/office/drawing/2014/main" id="{97A0D7FF-E702-4319-9CA6-33BB6D0A5CD4}"/>
              </a:ext>
            </a:extLst>
          </p:cNvPr>
          <p:cNvSpPr>
            <a:spLocks noGrp="1"/>
          </p:cNvSpPr>
          <p:nvPr>
            <p:ph idx="1"/>
          </p:nvPr>
        </p:nvSpPr>
        <p:spPr>
          <a:xfrm>
            <a:off x="838200" y="2257777"/>
            <a:ext cx="10515600" cy="3919185"/>
          </a:xfrm>
        </p:spPr>
        <p:txBody>
          <a:bodyPr>
            <a:normAutofit/>
          </a:bodyPr>
          <a:lstStyle/>
          <a:p>
            <a:r>
              <a:rPr lang="en-ZA" dirty="0"/>
              <a:t>Not offering an exclusive commitment</a:t>
            </a:r>
          </a:p>
          <a:p>
            <a:r>
              <a:rPr lang="en-ZA" dirty="0"/>
              <a:t>Allows you to build a few strategic alliances within the same industry</a:t>
            </a:r>
          </a:p>
        </p:txBody>
      </p:sp>
    </p:spTree>
    <p:extLst>
      <p:ext uri="{BB962C8B-B14F-4D97-AF65-F5344CB8AC3E}">
        <p14:creationId xmlns:p14="http://schemas.microsoft.com/office/powerpoint/2010/main" val="479298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2D0121B-A2C0-467B-815E-5236E8C2157F}"/>
              </a:ext>
            </a:extLst>
          </p:cNvPr>
          <p:cNvSpPr txBox="1">
            <a:spLocks/>
          </p:cNvSpPr>
          <p:nvPr/>
        </p:nvSpPr>
        <p:spPr>
          <a:xfrm>
            <a:off x="838200" y="81538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ZA" b="1" dirty="0">
                <a:solidFill>
                  <a:srgbClr val="00468E"/>
                </a:solidFill>
                <a:latin typeface="Sansation" panose="02000000000000000000" pitchFamily="2" charset="0"/>
              </a:rPr>
              <a:t>Idea #1 - Networking</a:t>
            </a:r>
          </a:p>
        </p:txBody>
      </p:sp>
      <p:sp>
        <p:nvSpPr>
          <p:cNvPr id="12" name="Content Placeholder 11">
            <a:extLst>
              <a:ext uri="{FF2B5EF4-FFF2-40B4-BE49-F238E27FC236}">
                <a16:creationId xmlns:a16="http://schemas.microsoft.com/office/drawing/2014/main" id="{97A0D7FF-E702-4319-9CA6-33BB6D0A5CD4}"/>
              </a:ext>
            </a:extLst>
          </p:cNvPr>
          <p:cNvSpPr>
            <a:spLocks noGrp="1"/>
          </p:cNvSpPr>
          <p:nvPr>
            <p:ph idx="1"/>
          </p:nvPr>
        </p:nvSpPr>
        <p:spPr>
          <a:xfrm>
            <a:off x="838200" y="2257777"/>
            <a:ext cx="10515600" cy="3919185"/>
          </a:xfrm>
        </p:spPr>
        <p:txBody>
          <a:bodyPr>
            <a:normAutofit/>
          </a:bodyPr>
          <a:lstStyle/>
          <a:p>
            <a:r>
              <a:rPr lang="en-ZA" dirty="0"/>
              <a:t>Make an offer to them:</a:t>
            </a:r>
          </a:p>
          <a:p>
            <a:pPr marL="0" indent="0">
              <a:buNone/>
            </a:pPr>
            <a:r>
              <a:rPr lang="en-US" i="1" dirty="0"/>
              <a:t>“Of course, if any of your clients would like a market analysis and to know what their property could rent for, I would love to do that for you – completely free of charge and no obligation.”</a:t>
            </a:r>
            <a:endParaRPr lang="en-ZA" dirty="0"/>
          </a:p>
        </p:txBody>
      </p:sp>
    </p:spTree>
    <p:extLst>
      <p:ext uri="{BB962C8B-B14F-4D97-AF65-F5344CB8AC3E}">
        <p14:creationId xmlns:p14="http://schemas.microsoft.com/office/powerpoint/2010/main" val="491752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charRg st="23" end="21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FAD8F-1B57-4553-96A5-7CE29541372E}"/>
              </a:ext>
            </a:extLst>
          </p:cNvPr>
          <p:cNvSpPr>
            <a:spLocks noGrp="1"/>
          </p:cNvSpPr>
          <p:nvPr>
            <p:ph type="ctrTitle"/>
          </p:nvPr>
        </p:nvSpPr>
        <p:spPr>
          <a:xfrm>
            <a:off x="1524000" y="2551837"/>
            <a:ext cx="9144000" cy="1754326"/>
          </a:xfrm>
          <a:solidFill>
            <a:srgbClr val="004B90"/>
          </a:solidFill>
        </p:spPr>
        <p:txBody>
          <a:bodyPr anchor="ctr" anchorCtr="1">
            <a:normAutofit/>
          </a:bodyPr>
          <a:lstStyle/>
          <a:p>
            <a:r>
              <a:rPr lang="en-ZA" b="1" dirty="0">
                <a:solidFill>
                  <a:schemeClr val="bg1"/>
                </a:solidFill>
                <a:latin typeface="Sansation" panose="02000000000000000000" pitchFamily="2" charset="0"/>
              </a:rPr>
              <a:t>‘Homework’</a:t>
            </a:r>
          </a:p>
        </p:txBody>
      </p:sp>
      <p:sp>
        <p:nvSpPr>
          <p:cNvPr id="7" name="Title 1">
            <a:extLst>
              <a:ext uri="{FF2B5EF4-FFF2-40B4-BE49-F238E27FC236}">
                <a16:creationId xmlns:a16="http://schemas.microsoft.com/office/drawing/2014/main" id="{B4953A85-D024-4214-9C3D-697FB587306F}"/>
              </a:ext>
            </a:extLst>
          </p:cNvPr>
          <p:cNvSpPr txBox="1">
            <a:spLocks/>
          </p:cNvSpPr>
          <p:nvPr/>
        </p:nvSpPr>
        <p:spPr>
          <a:xfrm>
            <a:off x="1524000" y="731575"/>
            <a:ext cx="9144000" cy="65313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300" dirty="0">
                <a:solidFill>
                  <a:srgbClr val="004B90"/>
                </a:solidFill>
                <a:latin typeface="Sansation" panose="02000000000000000000" pitchFamily="2" charset="0"/>
              </a:rPr>
              <a:t>Building Your Rent Roll</a:t>
            </a:r>
            <a:endParaRPr lang="en-ZA" sz="4300" dirty="0">
              <a:solidFill>
                <a:srgbClr val="6799C8"/>
              </a:solidFill>
              <a:latin typeface="Sansation" panose="02000000000000000000" pitchFamily="2" charset="0"/>
            </a:endParaRPr>
          </a:p>
        </p:txBody>
      </p:sp>
    </p:spTree>
    <p:extLst>
      <p:ext uri="{BB962C8B-B14F-4D97-AF65-F5344CB8AC3E}">
        <p14:creationId xmlns:p14="http://schemas.microsoft.com/office/powerpoint/2010/main" val="38267794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2D0121B-A2C0-467B-815E-5236E8C2157F}"/>
              </a:ext>
            </a:extLst>
          </p:cNvPr>
          <p:cNvSpPr txBox="1">
            <a:spLocks/>
          </p:cNvSpPr>
          <p:nvPr/>
        </p:nvSpPr>
        <p:spPr>
          <a:xfrm>
            <a:off x="838200" y="81538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ZA" b="1" dirty="0">
                <a:solidFill>
                  <a:srgbClr val="00468E"/>
                </a:solidFill>
                <a:latin typeface="Sansation" panose="02000000000000000000" pitchFamily="2" charset="0"/>
              </a:rPr>
              <a:t>Idea #1 – Networking - Homework</a:t>
            </a:r>
          </a:p>
        </p:txBody>
      </p:sp>
      <p:sp>
        <p:nvSpPr>
          <p:cNvPr id="12" name="Content Placeholder 11">
            <a:extLst>
              <a:ext uri="{FF2B5EF4-FFF2-40B4-BE49-F238E27FC236}">
                <a16:creationId xmlns:a16="http://schemas.microsoft.com/office/drawing/2014/main" id="{97A0D7FF-E702-4319-9CA6-33BB6D0A5CD4}"/>
              </a:ext>
            </a:extLst>
          </p:cNvPr>
          <p:cNvSpPr>
            <a:spLocks noGrp="1"/>
          </p:cNvSpPr>
          <p:nvPr>
            <p:ph idx="1"/>
          </p:nvPr>
        </p:nvSpPr>
        <p:spPr>
          <a:xfrm>
            <a:off x="838200" y="2257777"/>
            <a:ext cx="10515600" cy="3919185"/>
          </a:xfrm>
        </p:spPr>
        <p:txBody>
          <a:bodyPr>
            <a:normAutofit/>
          </a:bodyPr>
          <a:lstStyle/>
          <a:p>
            <a:r>
              <a:rPr lang="en-US" dirty="0"/>
              <a:t>Are your current networking efforts serving you well? </a:t>
            </a:r>
          </a:p>
          <a:p>
            <a:r>
              <a:rPr lang="en-US" dirty="0"/>
              <a:t>Are you networking with possible strategic alliances? </a:t>
            </a:r>
          </a:p>
          <a:p>
            <a:r>
              <a:rPr lang="en-US" dirty="0"/>
              <a:t>How often will you network each month?</a:t>
            </a:r>
          </a:p>
        </p:txBody>
      </p:sp>
    </p:spTree>
    <p:extLst>
      <p:ext uri="{BB962C8B-B14F-4D97-AF65-F5344CB8AC3E}">
        <p14:creationId xmlns:p14="http://schemas.microsoft.com/office/powerpoint/2010/main" val="3247767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2D0121B-A2C0-467B-815E-5236E8C2157F}"/>
              </a:ext>
            </a:extLst>
          </p:cNvPr>
          <p:cNvSpPr txBox="1">
            <a:spLocks/>
          </p:cNvSpPr>
          <p:nvPr/>
        </p:nvSpPr>
        <p:spPr>
          <a:xfrm>
            <a:off x="838200" y="81538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ZA" b="1" dirty="0">
                <a:solidFill>
                  <a:srgbClr val="00468E"/>
                </a:solidFill>
                <a:latin typeface="Sansation" panose="02000000000000000000" pitchFamily="2" charset="0"/>
              </a:rPr>
              <a:t>The Key to Growing Your Rent Roll</a:t>
            </a:r>
          </a:p>
        </p:txBody>
      </p:sp>
      <p:sp>
        <p:nvSpPr>
          <p:cNvPr id="12" name="Content Placeholder 11">
            <a:extLst>
              <a:ext uri="{FF2B5EF4-FFF2-40B4-BE49-F238E27FC236}">
                <a16:creationId xmlns:a16="http://schemas.microsoft.com/office/drawing/2014/main" id="{97A0D7FF-E702-4319-9CA6-33BB6D0A5CD4}"/>
              </a:ext>
            </a:extLst>
          </p:cNvPr>
          <p:cNvSpPr>
            <a:spLocks noGrp="1"/>
          </p:cNvSpPr>
          <p:nvPr>
            <p:ph idx="1"/>
          </p:nvPr>
        </p:nvSpPr>
        <p:spPr>
          <a:xfrm>
            <a:off x="838200" y="2257777"/>
            <a:ext cx="10515600" cy="3919185"/>
          </a:xfrm>
        </p:spPr>
        <p:txBody>
          <a:bodyPr/>
          <a:lstStyle/>
          <a:p>
            <a:r>
              <a:rPr lang="en-ZA" dirty="0"/>
              <a:t>3 Step Process</a:t>
            </a:r>
          </a:p>
          <a:p>
            <a:endParaRPr lang="en-ZA" dirty="0"/>
          </a:p>
          <a:p>
            <a:pPr marL="1371600" lvl="3" indent="0">
              <a:buNone/>
            </a:pPr>
            <a:r>
              <a:rPr lang="en-ZA" sz="2800" dirty="0"/>
              <a:t>Step #1: Learn</a:t>
            </a:r>
          </a:p>
          <a:p>
            <a:pPr marL="1371600" lvl="3" indent="0">
              <a:buNone/>
            </a:pPr>
            <a:endParaRPr lang="en-ZA" sz="2800" dirty="0"/>
          </a:p>
          <a:p>
            <a:pPr marL="1371600" lvl="3" indent="0">
              <a:buNone/>
            </a:pPr>
            <a:r>
              <a:rPr lang="en-ZA" sz="2800" dirty="0"/>
              <a:t>Step #2: Implement</a:t>
            </a:r>
          </a:p>
          <a:p>
            <a:pPr marL="1371600" lvl="3" indent="0">
              <a:buNone/>
            </a:pPr>
            <a:endParaRPr lang="en-ZA" sz="2800" dirty="0"/>
          </a:p>
          <a:p>
            <a:pPr marL="1371600" lvl="3" indent="0">
              <a:buNone/>
            </a:pPr>
            <a:r>
              <a:rPr lang="en-ZA" sz="2800" dirty="0"/>
              <a:t>Step #3: Grow</a:t>
            </a:r>
          </a:p>
        </p:txBody>
      </p:sp>
    </p:spTree>
    <p:extLst>
      <p:ext uri="{BB962C8B-B14F-4D97-AF65-F5344CB8AC3E}">
        <p14:creationId xmlns:p14="http://schemas.microsoft.com/office/powerpoint/2010/main" val="2096455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FAD8F-1B57-4553-96A5-7CE29541372E}"/>
              </a:ext>
            </a:extLst>
          </p:cNvPr>
          <p:cNvSpPr>
            <a:spLocks noGrp="1"/>
          </p:cNvSpPr>
          <p:nvPr>
            <p:ph type="ctrTitle"/>
          </p:nvPr>
        </p:nvSpPr>
        <p:spPr>
          <a:xfrm>
            <a:off x="1524000" y="2551837"/>
            <a:ext cx="9144000" cy="1754326"/>
          </a:xfrm>
          <a:solidFill>
            <a:srgbClr val="004B90"/>
          </a:solidFill>
        </p:spPr>
        <p:txBody>
          <a:bodyPr anchor="ctr" anchorCtr="1">
            <a:normAutofit/>
          </a:bodyPr>
          <a:lstStyle/>
          <a:p>
            <a:r>
              <a:rPr lang="en-ZA" b="1" dirty="0">
                <a:solidFill>
                  <a:schemeClr val="bg1"/>
                </a:solidFill>
                <a:latin typeface="Sansation" panose="02000000000000000000" pitchFamily="2" charset="0"/>
              </a:rPr>
              <a:t>Accountability</a:t>
            </a:r>
          </a:p>
        </p:txBody>
      </p:sp>
      <p:sp>
        <p:nvSpPr>
          <p:cNvPr id="7" name="Title 1">
            <a:extLst>
              <a:ext uri="{FF2B5EF4-FFF2-40B4-BE49-F238E27FC236}">
                <a16:creationId xmlns:a16="http://schemas.microsoft.com/office/drawing/2014/main" id="{B4953A85-D024-4214-9C3D-697FB587306F}"/>
              </a:ext>
            </a:extLst>
          </p:cNvPr>
          <p:cNvSpPr txBox="1">
            <a:spLocks/>
          </p:cNvSpPr>
          <p:nvPr/>
        </p:nvSpPr>
        <p:spPr>
          <a:xfrm>
            <a:off x="1524000" y="731575"/>
            <a:ext cx="9144000" cy="65313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300" dirty="0">
                <a:solidFill>
                  <a:srgbClr val="004B90"/>
                </a:solidFill>
                <a:latin typeface="Sansation" panose="02000000000000000000" pitchFamily="2" charset="0"/>
              </a:rPr>
              <a:t>Building Your Rent Roll</a:t>
            </a:r>
            <a:endParaRPr lang="en-ZA" sz="4300" dirty="0">
              <a:solidFill>
                <a:srgbClr val="6799C8"/>
              </a:solidFill>
              <a:latin typeface="Sansation" panose="02000000000000000000" pitchFamily="2" charset="0"/>
            </a:endParaRPr>
          </a:p>
        </p:txBody>
      </p:sp>
    </p:spTree>
    <p:extLst>
      <p:ext uri="{BB962C8B-B14F-4D97-AF65-F5344CB8AC3E}">
        <p14:creationId xmlns:p14="http://schemas.microsoft.com/office/powerpoint/2010/main" val="13577299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FAD8F-1B57-4553-96A5-7CE29541372E}"/>
              </a:ext>
            </a:extLst>
          </p:cNvPr>
          <p:cNvSpPr>
            <a:spLocks noGrp="1"/>
          </p:cNvSpPr>
          <p:nvPr>
            <p:ph type="ctrTitle"/>
          </p:nvPr>
        </p:nvSpPr>
        <p:spPr>
          <a:xfrm>
            <a:off x="1450848" y="2551837"/>
            <a:ext cx="9290304" cy="1754326"/>
          </a:xfrm>
          <a:solidFill>
            <a:srgbClr val="004B90"/>
          </a:solidFill>
        </p:spPr>
        <p:txBody>
          <a:bodyPr anchor="ctr" anchorCtr="1">
            <a:normAutofit/>
          </a:bodyPr>
          <a:lstStyle/>
          <a:p>
            <a:r>
              <a:rPr lang="en-ZA" b="1" dirty="0">
                <a:solidFill>
                  <a:schemeClr val="bg1"/>
                </a:solidFill>
                <a:latin typeface="Sansation" panose="02000000000000000000" pitchFamily="2" charset="0"/>
              </a:rPr>
              <a:t>Prospecting Ideas</a:t>
            </a:r>
            <a:br>
              <a:rPr lang="en-ZA" b="1" dirty="0">
                <a:solidFill>
                  <a:schemeClr val="bg1"/>
                </a:solidFill>
                <a:latin typeface="Sansation" panose="02000000000000000000" pitchFamily="2" charset="0"/>
              </a:rPr>
            </a:br>
            <a:r>
              <a:rPr lang="en-ZA" b="1" dirty="0">
                <a:solidFill>
                  <a:schemeClr val="bg1"/>
                </a:solidFill>
                <a:latin typeface="Sansation" panose="02000000000000000000" pitchFamily="2" charset="0"/>
              </a:rPr>
              <a:t>#2 – Investor ‘Meets’</a:t>
            </a:r>
          </a:p>
        </p:txBody>
      </p:sp>
      <p:sp>
        <p:nvSpPr>
          <p:cNvPr id="7" name="Title 1">
            <a:extLst>
              <a:ext uri="{FF2B5EF4-FFF2-40B4-BE49-F238E27FC236}">
                <a16:creationId xmlns:a16="http://schemas.microsoft.com/office/drawing/2014/main" id="{B4953A85-D024-4214-9C3D-697FB587306F}"/>
              </a:ext>
            </a:extLst>
          </p:cNvPr>
          <p:cNvSpPr txBox="1">
            <a:spLocks/>
          </p:cNvSpPr>
          <p:nvPr/>
        </p:nvSpPr>
        <p:spPr>
          <a:xfrm>
            <a:off x="1524000" y="731575"/>
            <a:ext cx="9144000" cy="65313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300" dirty="0">
                <a:solidFill>
                  <a:srgbClr val="004B90"/>
                </a:solidFill>
                <a:latin typeface="Sansation" panose="02000000000000000000" pitchFamily="2" charset="0"/>
              </a:rPr>
              <a:t>Building Your Rent Roll</a:t>
            </a:r>
            <a:endParaRPr lang="en-ZA" sz="4300" dirty="0">
              <a:solidFill>
                <a:srgbClr val="6799C8"/>
              </a:solidFill>
              <a:latin typeface="Sansation" panose="02000000000000000000" pitchFamily="2" charset="0"/>
            </a:endParaRPr>
          </a:p>
        </p:txBody>
      </p:sp>
    </p:spTree>
    <p:extLst>
      <p:ext uri="{BB962C8B-B14F-4D97-AF65-F5344CB8AC3E}">
        <p14:creationId xmlns:p14="http://schemas.microsoft.com/office/powerpoint/2010/main" val="2787118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2D0121B-A2C0-467B-815E-5236E8C2157F}"/>
              </a:ext>
            </a:extLst>
          </p:cNvPr>
          <p:cNvSpPr txBox="1">
            <a:spLocks/>
          </p:cNvSpPr>
          <p:nvPr/>
        </p:nvSpPr>
        <p:spPr>
          <a:xfrm>
            <a:off x="838200" y="81538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ZA" b="1" dirty="0">
                <a:solidFill>
                  <a:srgbClr val="00468E"/>
                </a:solidFill>
                <a:latin typeface="Sansation" panose="02000000000000000000" pitchFamily="2" charset="0"/>
              </a:rPr>
              <a:t>Idea #2 – Investor Events</a:t>
            </a:r>
          </a:p>
        </p:txBody>
      </p:sp>
      <p:sp>
        <p:nvSpPr>
          <p:cNvPr id="12" name="Content Placeholder 11">
            <a:extLst>
              <a:ext uri="{FF2B5EF4-FFF2-40B4-BE49-F238E27FC236}">
                <a16:creationId xmlns:a16="http://schemas.microsoft.com/office/drawing/2014/main" id="{97A0D7FF-E702-4319-9CA6-33BB6D0A5CD4}"/>
              </a:ext>
            </a:extLst>
          </p:cNvPr>
          <p:cNvSpPr>
            <a:spLocks noGrp="1"/>
          </p:cNvSpPr>
          <p:nvPr>
            <p:ph idx="1"/>
          </p:nvPr>
        </p:nvSpPr>
        <p:spPr>
          <a:xfrm>
            <a:off x="838200" y="2257777"/>
            <a:ext cx="10515600" cy="3919185"/>
          </a:xfrm>
        </p:spPr>
        <p:txBody>
          <a:bodyPr>
            <a:normAutofit/>
          </a:bodyPr>
          <a:lstStyle/>
          <a:p>
            <a:pPr marL="0" indent="0" algn="ctr">
              <a:buNone/>
            </a:pPr>
            <a:endParaRPr lang="en-US" i="1" dirty="0"/>
          </a:p>
          <a:p>
            <a:pPr marL="0" indent="0" algn="ctr">
              <a:buNone/>
            </a:pPr>
            <a:r>
              <a:rPr lang="en-US" i="1" dirty="0"/>
              <a:t>“If you feel it’s hard to find leads,</a:t>
            </a:r>
          </a:p>
          <a:p>
            <a:pPr marL="0" indent="0" algn="ctr">
              <a:buNone/>
            </a:pPr>
            <a:r>
              <a:rPr lang="en-US" i="1" dirty="0"/>
              <a:t>create an event and bring them to you.” </a:t>
            </a:r>
            <a:endParaRPr lang="en-US" dirty="0"/>
          </a:p>
        </p:txBody>
      </p:sp>
    </p:spTree>
    <p:extLst>
      <p:ext uri="{BB962C8B-B14F-4D97-AF65-F5344CB8AC3E}">
        <p14:creationId xmlns:p14="http://schemas.microsoft.com/office/powerpoint/2010/main" val="2121024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FAD8F-1B57-4553-96A5-7CE29541372E}"/>
              </a:ext>
            </a:extLst>
          </p:cNvPr>
          <p:cNvSpPr>
            <a:spLocks noGrp="1"/>
          </p:cNvSpPr>
          <p:nvPr>
            <p:ph type="ctrTitle"/>
          </p:nvPr>
        </p:nvSpPr>
        <p:spPr>
          <a:xfrm>
            <a:off x="1524000" y="2551837"/>
            <a:ext cx="9144000" cy="1754326"/>
          </a:xfrm>
          <a:solidFill>
            <a:srgbClr val="004B90"/>
          </a:solidFill>
        </p:spPr>
        <p:txBody>
          <a:bodyPr anchor="ctr" anchorCtr="1">
            <a:normAutofit/>
          </a:bodyPr>
          <a:lstStyle/>
          <a:p>
            <a:r>
              <a:rPr lang="en-ZA" b="1" dirty="0">
                <a:solidFill>
                  <a:schemeClr val="bg1"/>
                </a:solidFill>
                <a:latin typeface="Sansation" panose="02000000000000000000" pitchFamily="2" charset="0"/>
              </a:rPr>
              <a:t>Q&amp;A</a:t>
            </a:r>
          </a:p>
        </p:txBody>
      </p:sp>
      <p:sp>
        <p:nvSpPr>
          <p:cNvPr id="7" name="Title 1">
            <a:extLst>
              <a:ext uri="{FF2B5EF4-FFF2-40B4-BE49-F238E27FC236}">
                <a16:creationId xmlns:a16="http://schemas.microsoft.com/office/drawing/2014/main" id="{B4953A85-D024-4214-9C3D-697FB587306F}"/>
              </a:ext>
            </a:extLst>
          </p:cNvPr>
          <p:cNvSpPr txBox="1">
            <a:spLocks/>
          </p:cNvSpPr>
          <p:nvPr/>
        </p:nvSpPr>
        <p:spPr>
          <a:xfrm>
            <a:off x="1524000" y="731575"/>
            <a:ext cx="9144000" cy="65313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300" dirty="0">
                <a:solidFill>
                  <a:srgbClr val="004B90"/>
                </a:solidFill>
                <a:latin typeface="Sansation" panose="02000000000000000000" pitchFamily="2" charset="0"/>
              </a:rPr>
              <a:t>Top Of Mind Awareness</a:t>
            </a:r>
            <a:endParaRPr lang="en-ZA" sz="4300" dirty="0">
              <a:solidFill>
                <a:srgbClr val="6799C8"/>
              </a:solidFill>
              <a:latin typeface="Sansation" panose="02000000000000000000" pitchFamily="2" charset="0"/>
            </a:endParaRPr>
          </a:p>
        </p:txBody>
      </p:sp>
    </p:spTree>
    <p:extLst>
      <p:ext uri="{BB962C8B-B14F-4D97-AF65-F5344CB8AC3E}">
        <p14:creationId xmlns:p14="http://schemas.microsoft.com/office/powerpoint/2010/main" val="33097963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2D0121B-A2C0-467B-815E-5236E8C2157F}"/>
              </a:ext>
            </a:extLst>
          </p:cNvPr>
          <p:cNvSpPr txBox="1">
            <a:spLocks/>
          </p:cNvSpPr>
          <p:nvPr/>
        </p:nvSpPr>
        <p:spPr>
          <a:xfrm>
            <a:off x="838200" y="81538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ZA" b="1" dirty="0">
                <a:solidFill>
                  <a:srgbClr val="00468E"/>
                </a:solidFill>
                <a:latin typeface="Sansation" panose="02000000000000000000" pitchFamily="2" charset="0"/>
              </a:rPr>
              <a:t>The Key to Growing Your Rent Roll</a:t>
            </a:r>
          </a:p>
        </p:txBody>
      </p:sp>
      <p:sp>
        <p:nvSpPr>
          <p:cNvPr id="12" name="Content Placeholder 11">
            <a:extLst>
              <a:ext uri="{FF2B5EF4-FFF2-40B4-BE49-F238E27FC236}">
                <a16:creationId xmlns:a16="http://schemas.microsoft.com/office/drawing/2014/main" id="{97A0D7FF-E702-4319-9CA6-33BB6D0A5CD4}"/>
              </a:ext>
            </a:extLst>
          </p:cNvPr>
          <p:cNvSpPr>
            <a:spLocks noGrp="1"/>
          </p:cNvSpPr>
          <p:nvPr>
            <p:ph idx="1"/>
          </p:nvPr>
        </p:nvSpPr>
        <p:spPr>
          <a:xfrm>
            <a:off x="838200" y="2257777"/>
            <a:ext cx="10515600" cy="3919185"/>
          </a:xfrm>
        </p:spPr>
        <p:txBody>
          <a:bodyPr/>
          <a:lstStyle/>
          <a:p>
            <a:pPr marL="0" indent="0" algn="ctr">
              <a:buNone/>
            </a:pPr>
            <a:endParaRPr lang="en-ZA" sz="2800" dirty="0"/>
          </a:p>
          <a:p>
            <a:pPr marL="0" indent="0" algn="ctr">
              <a:buNone/>
            </a:pPr>
            <a:endParaRPr lang="en-ZA" dirty="0"/>
          </a:p>
          <a:p>
            <a:pPr marL="0" indent="0" algn="ctr">
              <a:buNone/>
            </a:pPr>
            <a:r>
              <a:rPr lang="en-ZA" sz="2800" dirty="0"/>
              <a:t>It’s ALWAYS possible to learn new things,</a:t>
            </a:r>
          </a:p>
          <a:p>
            <a:pPr marL="0" indent="0" algn="ctr">
              <a:buNone/>
            </a:pPr>
            <a:r>
              <a:rPr lang="en-ZA" dirty="0"/>
              <a:t>No matter how successful you are!</a:t>
            </a:r>
            <a:endParaRPr lang="en-ZA" sz="2800" dirty="0"/>
          </a:p>
        </p:txBody>
      </p:sp>
    </p:spTree>
    <p:extLst>
      <p:ext uri="{BB962C8B-B14F-4D97-AF65-F5344CB8AC3E}">
        <p14:creationId xmlns:p14="http://schemas.microsoft.com/office/powerpoint/2010/main" val="256330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2D0121B-A2C0-467B-815E-5236E8C2157F}"/>
              </a:ext>
            </a:extLst>
          </p:cNvPr>
          <p:cNvSpPr txBox="1">
            <a:spLocks/>
          </p:cNvSpPr>
          <p:nvPr/>
        </p:nvSpPr>
        <p:spPr>
          <a:xfrm>
            <a:off x="838200" y="81538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ZA" b="1" dirty="0">
                <a:solidFill>
                  <a:srgbClr val="00468E"/>
                </a:solidFill>
                <a:latin typeface="Sansation" panose="02000000000000000000" pitchFamily="2" charset="0"/>
              </a:rPr>
              <a:t>The Key to Growing Your Rent Roll</a:t>
            </a:r>
          </a:p>
        </p:txBody>
      </p:sp>
      <p:sp>
        <p:nvSpPr>
          <p:cNvPr id="12" name="Content Placeholder 11">
            <a:extLst>
              <a:ext uri="{FF2B5EF4-FFF2-40B4-BE49-F238E27FC236}">
                <a16:creationId xmlns:a16="http://schemas.microsoft.com/office/drawing/2014/main" id="{97A0D7FF-E702-4319-9CA6-33BB6D0A5CD4}"/>
              </a:ext>
            </a:extLst>
          </p:cNvPr>
          <p:cNvSpPr>
            <a:spLocks noGrp="1"/>
          </p:cNvSpPr>
          <p:nvPr>
            <p:ph idx="1"/>
          </p:nvPr>
        </p:nvSpPr>
        <p:spPr>
          <a:xfrm>
            <a:off x="838200" y="2257777"/>
            <a:ext cx="10515600" cy="3919185"/>
          </a:xfrm>
        </p:spPr>
        <p:txBody>
          <a:bodyPr/>
          <a:lstStyle/>
          <a:p>
            <a:pPr marL="0" indent="0" algn="ctr">
              <a:buNone/>
            </a:pPr>
            <a:endParaRPr lang="en-ZA" dirty="0"/>
          </a:p>
          <a:p>
            <a:pPr marL="0" indent="0" algn="ctr">
              <a:buNone/>
            </a:pPr>
            <a:r>
              <a:rPr lang="en-US" dirty="0"/>
              <a:t>Emails alone just won’t cut it.</a:t>
            </a:r>
          </a:p>
          <a:p>
            <a:pPr marL="0" indent="0" algn="ctr">
              <a:buNone/>
            </a:pPr>
            <a:r>
              <a:rPr lang="en-US" dirty="0"/>
              <a:t>The only way a landlord is going to use your services is if</a:t>
            </a:r>
          </a:p>
          <a:p>
            <a:pPr marL="0" indent="0" algn="ctr">
              <a:buNone/>
            </a:pPr>
            <a:r>
              <a:rPr lang="en-US" dirty="0"/>
              <a:t>you build a relationship with them . . .</a:t>
            </a:r>
          </a:p>
          <a:p>
            <a:pPr marL="0" indent="0" algn="ctr">
              <a:buNone/>
            </a:pPr>
            <a:r>
              <a:rPr lang="en-US" dirty="0"/>
              <a:t>in person! </a:t>
            </a:r>
            <a:endParaRPr lang="en-ZA" sz="2800" dirty="0"/>
          </a:p>
        </p:txBody>
      </p:sp>
    </p:spTree>
    <p:extLst>
      <p:ext uri="{BB962C8B-B14F-4D97-AF65-F5344CB8AC3E}">
        <p14:creationId xmlns:p14="http://schemas.microsoft.com/office/powerpoint/2010/main" val="952051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2D0121B-A2C0-467B-815E-5236E8C2157F}"/>
              </a:ext>
            </a:extLst>
          </p:cNvPr>
          <p:cNvSpPr txBox="1">
            <a:spLocks/>
          </p:cNvSpPr>
          <p:nvPr/>
        </p:nvSpPr>
        <p:spPr>
          <a:xfrm>
            <a:off x="838200" y="81538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ZA" b="1" dirty="0">
                <a:solidFill>
                  <a:srgbClr val="00468E"/>
                </a:solidFill>
                <a:latin typeface="Sansation" panose="02000000000000000000" pitchFamily="2" charset="0"/>
              </a:rPr>
              <a:t>K.N.L.</a:t>
            </a:r>
          </a:p>
        </p:txBody>
      </p:sp>
      <p:sp>
        <p:nvSpPr>
          <p:cNvPr id="12" name="Content Placeholder 11">
            <a:extLst>
              <a:ext uri="{FF2B5EF4-FFF2-40B4-BE49-F238E27FC236}">
                <a16:creationId xmlns:a16="http://schemas.microsoft.com/office/drawing/2014/main" id="{97A0D7FF-E702-4319-9CA6-33BB6D0A5CD4}"/>
              </a:ext>
            </a:extLst>
          </p:cNvPr>
          <p:cNvSpPr>
            <a:spLocks noGrp="1"/>
          </p:cNvSpPr>
          <p:nvPr>
            <p:ph idx="1"/>
          </p:nvPr>
        </p:nvSpPr>
        <p:spPr>
          <a:xfrm>
            <a:off x="838200" y="2257777"/>
            <a:ext cx="10515600" cy="3919185"/>
          </a:xfrm>
        </p:spPr>
        <p:txBody>
          <a:bodyPr>
            <a:normAutofit lnSpcReduction="10000"/>
          </a:bodyPr>
          <a:lstStyle/>
          <a:p>
            <a:endParaRPr lang="en-ZA" dirty="0"/>
          </a:p>
          <a:p>
            <a:r>
              <a:rPr lang="en-ZA" dirty="0"/>
              <a:t>Know</a:t>
            </a:r>
          </a:p>
          <a:p>
            <a:endParaRPr lang="en-ZA" dirty="0"/>
          </a:p>
          <a:p>
            <a:pPr marL="0" indent="0">
              <a:buNone/>
            </a:pPr>
            <a:endParaRPr lang="en-ZA" dirty="0"/>
          </a:p>
          <a:p>
            <a:r>
              <a:rPr lang="en-ZA" dirty="0"/>
              <a:t>Like</a:t>
            </a:r>
          </a:p>
          <a:p>
            <a:endParaRPr lang="en-ZA" dirty="0"/>
          </a:p>
          <a:p>
            <a:endParaRPr lang="en-ZA" dirty="0"/>
          </a:p>
          <a:p>
            <a:r>
              <a:rPr lang="en-ZA" dirty="0"/>
              <a:t>Trust</a:t>
            </a:r>
          </a:p>
        </p:txBody>
      </p:sp>
      <p:sp>
        <p:nvSpPr>
          <p:cNvPr id="2" name="Isosceles Triangle 1">
            <a:extLst>
              <a:ext uri="{FF2B5EF4-FFF2-40B4-BE49-F238E27FC236}">
                <a16:creationId xmlns:a16="http://schemas.microsoft.com/office/drawing/2014/main" id="{E7452009-4B2E-447B-8BA8-0671F0F815EB}"/>
              </a:ext>
            </a:extLst>
          </p:cNvPr>
          <p:cNvSpPr/>
          <p:nvPr/>
        </p:nvSpPr>
        <p:spPr>
          <a:xfrm rot="10800000">
            <a:off x="3718560" y="2401824"/>
            <a:ext cx="5364480" cy="352348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1777986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2D0121B-A2C0-467B-815E-5236E8C2157F}"/>
              </a:ext>
            </a:extLst>
          </p:cNvPr>
          <p:cNvSpPr txBox="1">
            <a:spLocks/>
          </p:cNvSpPr>
          <p:nvPr/>
        </p:nvSpPr>
        <p:spPr>
          <a:xfrm>
            <a:off x="838200" y="81538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ZA" b="1" dirty="0">
                <a:solidFill>
                  <a:srgbClr val="00468E"/>
                </a:solidFill>
                <a:latin typeface="Sansation" panose="02000000000000000000" pitchFamily="2" charset="0"/>
              </a:rPr>
              <a:t>The Key to Growing Your Rent Roll</a:t>
            </a:r>
          </a:p>
        </p:txBody>
      </p:sp>
      <p:sp>
        <p:nvSpPr>
          <p:cNvPr id="12" name="Content Placeholder 11">
            <a:extLst>
              <a:ext uri="{FF2B5EF4-FFF2-40B4-BE49-F238E27FC236}">
                <a16:creationId xmlns:a16="http://schemas.microsoft.com/office/drawing/2014/main" id="{97A0D7FF-E702-4319-9CA6-33BB6D0A5CD4}"/>
              </a:ext>
            </a:extLst>
          </p:cNvPr>
          <p:cNvSpPr>
            <a:spLocks noGrp="1"/>
          </p:cNvSpPr>
          <p:nvPr>
            <p:ph idx="1"/>
          </p:nvPr>
        </p:nvSpPr>
        <p:spPr>
          <a:xfrm>
            <a:off x="838200" y="2257777"/>
            <a:ext cx="10515600" cy="3919185"/>
          </a:xfrm>
        </p:spPr>
        <p:txBody>
          <a:bodyPr>
            <a:normAutofit/>
          </a:bodyPr>
          <a:lstStyle/>
          <a:p>
            <a:pPr marL="0" indent="0" algn="ctr">
              <a:buNone/>
            </a:pPr>
            <a:r>
              <a:rPr lang="en-US" dirty="0"/>
              <a:t>You need to fuel your pipeline of leads</a:t>
            </a:r>
          </a:p>
          <a:p>
            <a:pPr marL="0" indent="0" algn="ctr">
              <a:buNone/>
            </a:pPr>
            <a:r>
              <a:rPr lang="en-US" sz="2800" dirty="0"/>
              <a:t>COSISTENTLY!</a:t>
            </a:r>
          </a:p>
          <a:p>
            <a:pPr marL="0" indent="0" algn="ctr">
              <a:buNone/>
            </a:pPr>
            <a:endParaRPr lang="en-US" dirty="0"/>
          </a:p>
          <a:p>
            <a:pPr marL="0" indent="0" algn="ctr">
              <a:buNone/>
            </a:pPr>
            <a:r>
              <a:rPr lang="en-US" sz="2800" dirty="0"/>
              <a:t>EVERY</a:t>
            </a:r>
          </a:p>
          <a:p>
            <a:pPr marL="0" indent="0" algn="ctr">
              <a:buNone/>
            </a:pPr>
            <a:r>
              <a:rPr lang="en-US" dirty="0"/>
              <a:t>SINGLE</a:t>
            </a:r>
          </a:p>
          <a:p>
            <a:pPr marL="0" indent="0" algn="ctr">
              <a:buNone/>
            </a:pPr>
            <a:r>
              <a:rPr lang="en-US" sz="2800" dirty="0"/>
              <a:t>DAY!</a:t>
            </a:r>
            <a:endParaRPr lang="en-ZA" sz="2800" dirty="0"/>
          </a:p>
        </p:txBody>
      </p:sp>
    </p:spTree>
    <p:extLst>
      <p:ext uri="{BB962C8B-B14F-4D97-AF65-F5344CB8AC3E}">
        <p14:creationId xmlns:p14="http://schemas.microsoft.com/office/powerpoint/2010/main" val="635718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2D0121B-A2C0-467B-815E-5236E8C2157F}"/>
              </a:ext>
            </a:extLst>
          </p:cNvPr>
          <p:cNvSpPr txBox="1">
            <a:spLocks/>
          </p:cNvSpPr>
          <p:nvPr/>
        </p:nvSpPr>
        <p:spPr>
          <a:xfrm>
            <a:off x="838200" y="81538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ZA" b="1" dirty="0">
                <a:solidFill>
                  <a:srgbClr val="00468E"/>
                </a:solidFill>
                <a:latin typeface="Sansation" panose="02000000000000000000" pitchFamily="2" charset="0"/>
              </a:rPr>
              <a:t>The Key to Growing Your Rent Roll</a:t>
            </a:r>
          </a:p>
        </p:txBody>
      </p:sp>
      <p:sp>
        <p:nvSpPr>
          <p:cNvPr id="12" name="Content Placeholder 11">
            <a:extLst>
              <a:ext uri="{FF2B5EF4-FFF2-40B4-BE49-F238E27FC236}">
                <a16:creationId xmlns:a16="http://schemas.microsoft.com/office/drawing/2014/main" id="{97A0D7FF-E702-4319-9CA6-33BB6D0A5CD4}"/>
              </a:ext>
            </a:extLst>
          </p:cNvPr>
          <p:cNvSpPr>
            <a:spLocks noGrp="1"/>
          </p:cNvSpPr>
          <p:nvPr>
            <p:ph idx="1"/>
          </p:nvPr>
        </p:nvSpPr>
        <p:spPr>
          <a:xfrm>
            <a:off x="838200" y="2257777"/>
            <a:ext cx="10515600" cy="3919185"/>
          </a:xfrm>
        </p:spPr>
        <p:txBody>
          <a:bodyPr>
            <a:normAutofit/>
          </a:bodyPr>
          <a:lstStyle/>
          <a:p>
            <a:pPr marL="0" indent="0" algn="ctr">
              <a:buNone/>
            </a:pPr>
            <a:r>
              <a:rPr lang="en-US" dirty="0"/>
              <a:t>There is a lot more than ‘luck’ to good business.</a:t>
            </a:r>
          </a:p>
          <a:p>
            <a:pPr marL="0" indent="0" algn="ctr">
              <a:buNone/>
            </a:pPr>
            <a:r>
              <a:rPr lang="en-US" dirty="0"/>
              <a:t>You need to work hard to build sustainable relationships</a:t>
            </a:r>
          </a:p>
          <a:p>
            <a:pPr marL="0" indent="0" algn="ctr">
              <a:buNone/>
            </a:pPr>
            <a:r>
              <a:rPr lang="en-US" dirty="0"/>
              <a:t>and always asked for the business.</a:t>
            </a:r>
          </a:p>
          <a:p>
            <a:pPr marL="0" indent="0" algn="ctr">
              <a:buNone/>
            </a:pPr>
            <a:r>
              <a:rPr lang="en-US" dirty="0"/>
              <a:t>This is what any sales role requires, consistently showing your value and solving problems for your customers. </a:t>
            </a:r>
            <a:endParaRPr lang="en-ZA" sz="2800" dirty="0"/>
          </a:p>
        </p:txBody>
      </p:sp>
    </p:spTree>
    <p:extLst>
      <p:ext uri="{BB962C8B-B14F-4D97-AF65-F5344CB8AC3E}">
        <p14:creationId xmlns:p14="http://schemas.microsoft.com/office/powerpoint/2010/main" val="1682907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2D0121B-A2C0-467B-815E-5236E8C2157F}"/>
              </a:ext>
            </a:extLst>
          </p:cNvPr>
          <p:cNvSpPr txBox="1">
            <a:spLocks/>
          </p:cNvSpPr>
          <p:nvPr/>
        </p:nvSpPr>
        <p:spPr>
          <a:xfrm>
            <a:off x="838200" y="81538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ZA" b="1" dirty="0">
                <a:solidFill>
                  <a:srgbClr val="00468E"/>
                </a:solidFill>
                <a:latin typeface="Sansation" panose="02000000000000000000" pitchFamily="2" charset="0"/>
              </a:rPr>
              <a:t>The Importance of Asking for the Business</a:t>
            </a:r>
          </a:p>
        </p:txBody>
      </p:sp>
      <p:sp>
        <p:nvSpPr>
          <p:cNvPr id="12" name="Content Placeholder 11">
            <a:extLst>
              <a:ext uri="{FF2B5EF4-FFF2-40B4-BE49-F238E27FC236}">
                <a16:creationId xmlns:a16="http://schemas.microsoft.com/office/drawing/2014/main" id="{97A0D7FF-E702-4319-9CA6-33BB6D0A5CD4}"/>
              </a:ext>
            </a:extLst>
          </p:cNvPr>
          <p:cNvSpPr>
            <a:spLocks noGrp="1"/>
          </p:cNvSpPr>
          <p:nvPr>
            <p:ph idx="1"/>
          </p:nvPr>
        </p:nvSpPr>
        <p:spPr>
          <a:xfrm>
            <a:off x="838200" y="2257777"/>
            <a:ext cx="10515600" cy="3919185"/>
          </a:xfrm>
        </p:spPr>
        <p:txBody>
          <a:bodyPr>
            <a:normAutofit/>
          </a:bodyPr>
          <a:lstStyle/>
          <a:p>
            <a:pPr marL="0" indent="0" algn="ctr">
              <a:buNone/>
            </a:pPr>
            <a:endParaRPr lang="en-ZA" dirty="0"/>
          </a:p>
          <a:p>
            <a:pPr marL="0" indent="0" algn="ctr">
              <a:buNone/>
            </a:pPr>
            <a:r>
              <a:rPr lang="en-ZA" dirty="0"/>
              <a:t>Just ASK – if you don’t ask, the answer is always NO!</a:t>
            </a:r>
          </a:p>
        </p:txBody>
      </p:sp>
    </p:spTree>
    <p:extLst>
      <p:ext uri="{BB962C8B-B14F-4D97-AF65-F5344CB8AC3E}">
        <p14:creationId xmlns:p14="http://schemas.microsoft.com/office/powerpoint/2010/main" val="2430429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31065</TotalTime>
  <Words>1190</Words>
  <Application>Microsoft Office PowerPoint</Application>
  <PresentationFormat>Widescreen</PresentationFormat>
  <Paragraphs>171</Paragraphs>
  <Slides>33</Slides>
  <Notes>22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Calibri</vt:lpstr>
      <vt:lpstr>Calibri Light</vt:lpstr>
      <vt:lpstr>Sansation</vt:lpstr>
      <vt:lpstr>Office Theme</vt:lpstr>
      <vt:lpstr>PowerPoint Presentation</vt:lpstr>
      <vt:lpstr>The Key to Growing Your Rent Roll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‘Business’ of Property Rentals</vt:lpstr>
      <vt:lpstr>PowerPoint Presentation</vt:lpstr>
      <vt:lpstr>Learn. Implement.Grow.</vt:lpstr>
      <vt:lpstr>PowerPoint Presentation</vt:lpstr>
      <vt:lpstr>Sales Focus</vt:lpstr>
      <vt:lpstr>PowerPoint Presentation</vt:lpstr>
      <vt:lpstr>Do You Have A Plan?</vt:lpstr>
      <vt:lpstr>PowerPoint Presentation</vt:lpstr>
      <vt:lpstr>Prospecting Ideas #1 - Networking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‘Homework’</vt:lpstr>
      <vt:lpstr>PowerPoint Presentation</vt:lpstr>
      <vt:lpstr>Accountability</vt:lpstr>
      <vt:lpstr>Prospecting Ideas #2 – Investor ‘Meets’</vt:lpstr>
      <vt:lpstr>PowerPoint Presentation</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Shaun Luyt</dc:creator>
  <cp:lastModifiedBy>Shaun Luyt</cp:lastModifiedBy>
  <cp:revision>1328</cp:revision>
  <cp:lastPrinted>2020-11-09T10:10:04Z</cp:lastPrinted>
  <dcterms:created xsi:type="dcterms:W3CDTF">2019-03-15T09:32:20Z</dcterms:created>
  <dcterms:modified xsi:type="dcterms:W3CDTF">2021-09-23T06:34:19Z</dcterms:modified>
</cp:coreProperties>
</file>