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1033" r:id="rId2"/>
    <p:sldId id="1079" r:id="rId3"/>
    <p:sldId id="1094" r:id="rId4"/>
    <p:sldId id="1100" r:id="rId5"/>
    <p:sldId id="1111" r:id="rId6"/>
    <p:sldId id="1112" r:id="rId7"/>
    <p:sldId id="1113" r:id="rId8"/>
    <p:sldId id="1114" r:id="rId9"/>
    <p:sldId id="1101" r:id="rId10"/>
    <p:sldId id="1104" r:id="rId11"/>
    <p:sldId id="1106" r:id="rId12"/>
    <p:sldId id="1108" r:id="rId13"/>
    <p:sldId id="1109" r:id="rId14"/>
    <p:sldId id="1110" r:id="rId15"/>
    <p:sldId id="1095" r:id="rId16"/>
    <p:sldId id="1096" r:id="rId17"/>
    <p:sldId id="1099" r:id="rId18"/>
    <p:sldId id="1097" r:id="rId19"/>
    <p:sldId id="1098" r:id="rId20"/>
    <p:sldId id="1105" r:id="rId21"/>
    <p:sldId id="1115" r:id="rId22"/>
    <p:sldId id="1116" r:id="rId23"/>
    <p:sldId id="1102"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aun Luyt" initials="SL" lastIdx="1" clrIdx="0">
    <p:extLst>
      <p:ext uri="{19B8F6BF-5375-455C-9EA6-DF929625EA0E}">
        <p15:presenceInfo xmlns:p15="http://schemas.microsoft.com/office/powerpoint/2012/main" userId="a19962569d6d192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4B91"/>
    <a:srgbClr val="6698C8"/>
    <a:srgbClr val="00468E"/>
    <a:srgbClr val="2E75B6"/>
    <a:srgbClr val="6799C8"/>
    <a:srgbClr val="004B90"/>
    <a:srgbClr val="C8D8E8"/>
    <a:srgbClr val="1F4E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878" autoAdjust="0"/>
    <p:restoredTop sz="86391" autoAdjust="0"/>
  </p:normalViewPr>
  <p:slideViewPr>
    <p:cSldViewPr snapToGrid="0">
      <p:cViewPr varScale="1">
        <p:scale>
          <a:sx n="59" d="100"/>
          <a:sy n="59" d="100"/>
        </p:scale>
        <p:origin x="86" y="418"/>
      </p:cViewPr>
      <p:guideLst/>
    </p:cSldViewPr>
  </p:slideViewPr>
  <p:outlineViewPr>
    <p:cViewPr>
      <p:scale>
        <a:sx n="33" d="100"/>
        <a:sy n="33" d="100"/>
      </p:scale>
      <p:origin x="0" y="-288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97859E-4A24-4165-923E-EEC8F1A72A2A}" type="datetimeFigureOut">
              <a:rPr lang="en-ZA" smtClean="0"/>
              <a:t>05/Aug/2021</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DAA9E9-149D-4914-87A2-CD06EEB534C8}" type="slidenum">
              <a:rPr lang="en-ZA" smtClean="0"/>
              <a:t>‹#›</a:t>
            </a:fld>
            <a:endParaRPr lang="en-ZA"/>
          </a:p>
        </p:txBody>
      </p:sp>
    </p:spTree>
    <p:extLst>
      <p:ext uri="{BB962C8B-B14F-4D97-AF65-F5344CB8AC3E}">
        <p14:creationId xmlns:p14="http://schemas.microsoft.com/office/powerpoint/2010/main" val="30690251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CDAA9E9-149D-4914-87A2-CD06EEB534C8}" type="slidenum">
              <a:rPr lang="en-ZA" smtClean="0"/>
              <a:t>3</a:t>
            </a:fld>
            <a:endParaRPr lang="en-ZA"/>
          </a:p>
        </p:txBody>
      </p:sp>
    </p:spTree>
    <p:extLst>
      <p:ext uri="{BB962C8B-B14F-4D97-AF65-F5344CB8AC3E}">
        <p14:creationId xmlns:p14="http://schemas.microsoft.com/office/powerpoint/2010/main" val="33558757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CDAA9E9-149D-4914-87A2-CD06EEB534C8}" type="slidenum">
              <a:rPr lang="en-ZA" smtClean="0"/>
              <a:t>13</a:t>
            </a:fld>
            <a:endParaRPr lang="en-ZA"/>
          </a:p>
        </p:txBody>
      </p:sp>
    </p:spTree>
    <p:extLst>
      <p:ext uri="{BB962C8B-B14F-4D97-AF65-F5344CB8AC3E}">
        <p14:creationId xmlns:p14="http://schemas.microsoft.com/office/powerpoint/2010/main" val="21472003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CDAA9E9-149D-4914-87A2-CD06EEB534C8}" type="slidenum">
              <a:rPr lang="en-ZA" smtClean="0"/>
              <a:t>14</a:t>
            </a:fld>
            <a:endParaRPr lang="en-ZA"/>
          </a:p>
        </p:txBody>
      </p:sp>
    </p:spTree>
    <p:extLst>
      <p:ext uri="{BB962C8B-B14F-4D97-AF65-F5344CB8AC3E}">
        <p14:creationId xmlns:p14="http://schemas.microsoft.com/office/powerpoint/2010/main" val="26861108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CDAA9E9-149D-4914-87A2-CD06EEB534C8}" type="slidenum">
              <a:rPr lang="en-ZA" smtClean="0"/>
              <a:t>16</a:t>
            </a:fld>
            <a:endParaRPr lang="en-ZA"/>
          </a:p>
        </p:txBody>
      </p:sp>
    </p:spTree>
    <p:extLst>
      <p:ext uri="{BB962C8B-B14F-4D97-AF65-F5344CB8AC3E}">
        <p14:creationId xmlns:p14="http://schemas.microsoft.com/office/powerpoint/2010/main" val="33048964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CDAA9E9-149D-4914-87A2-CD06EEB534C8}" type="slidenum">
              <a:rPr lang="en-ZA" smtClean="0"/>
              <a:t>17</a:t>
            </a:fld>
            <a:endParaRPr lang="en-ZA"/>
          </a:p>
        </p:txBody>
      </p:sp>
    </p:spTree>
    <p:extLst>
      <p:ext uri="{BB962C8B-B14F-4D97-AF65-F5344CB8AC3E}">
        <p14:creationId xmlns:p14="http://schemas.microsoft.com/office/powerpoint/2010/main" val="9037929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CDAA9E9-149D-4914-87A2-CD06EEB534C8}" type="slidenum">
              <a:rPr lang="en-ZA" smtClean="0"/>
              <a:t>19</a:t>
            </a:fld>
            <a:endParaRPr lang="en-ZA"/>
          </a:p>
        </p:txBody>
      </p:sp>
    </p:spTree>
    <p:extLst>
      <p:ext uri="{BB962C8B-B14F-4D97-AF65-F5344CB8AC3E}">
        <p14:creationId xmlns:p14="http://schemas.microsoft.com/office/powerpoint/2010/main" val="3771349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CDAA9E9-149D-4914-87A2-CD06EEB534C8}" type="slidenum">
              <a:rPr lang="en-ZA" smtClean="0"/>
              <a:t>20</a:t>
            </a:fld>
            <a:endParaRPr lang="en-ZA"/>
          </a:p>
        </p:txBody>
      </p:sp>
    </p:spTree>
    <p:extLst>
      <p:ext uri="{BB962C8B-B14F-4D97-AF65-F5344CB8AC3E}">
        <p14:creationId xmlns:p14="http://schemas.microsoft.com/office/powerpoint/2010/main" val="32832822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CDAA9E9-149D-4914-87A2-CD06EEB534C8}" type="slidenum">
              <a:rPr lang="en-ZA" smtClean="0"/>
              <a:t>22</a:t>
            </a:fld>
            <a:endParaRPr lang="en-ZA"/>
          </a:p>
        </p:txBody>
      </p:sp>
    </p:spTree>
    <p:extLst>
      <p:ext uri="{BB962C8B-B14F-4D97-AF65-F5344CB8AC3E}">
        <p14:creationId xmlns:p14="http://schemas.microsoft.com/office/powerpoint/2010/main" val="955965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CDAA9E9-149D-4914-87A2-CD06EEB534C8}" type="slidenum">
              <a:rPr lang="en-ZA" smtClean="0"/>
              <a:t>5</a:t>
            </a:fld>
            <a:endParaRPr lang="en-ZA"/>
          </a:p>
        </p:txBody>
      </p:sp>
    </p:spTree>
    <p:extLst>
      <p:ext uri="{BB962C8B-B14F-4D97-AF65-F5344CB8AC3E}">
        <p14:creationId xmlns:p14="http://schemas.microsoft.com/office/powerpoint/2010/main" val="17340344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CDAA9E9-149D-4914-87A2-CD06EEB534C8}" type="slidenum">
              <a:rPr lang="en-ZA" smtClean="0"/>
              <a:t>6</a:t>
            </a:fld>
            <a:endParaRPr lang="en-ZA"/>
          </a:p>
        </p:txBody>
      </p:sp>
    </p:spTree>
    <p:extLst>
      <p:ext uri="{BB962C8B-B14F-4D97-AF65-F5344CB8AC3E}">
        <p14:creationId xmlns:p14="http://schemas.microsoft.com/office/powerpoint/2010/main" val="13857012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CDAA9E9-149D-4914-87A2-CD06EEB534C8}" type="slidenum">
              <a:rPr lang="en-ZA" smtClean="0"/>
              <a:t>7</a:t>
            </a:fld>
            <a:endParaRPr lang="en-ZA"/>
          </a:p>
        </p:txBody>
      </p:sp>
    </p:spTree>
    <p:extLst>
      <p:ext uri="{BB962C8B-B14F-4D97-AF65-F5344CB8AC3E}">
        <p14:creationId xmlns:p14="http://schemas.microsoft.com/office/powerpoint/2010/main" val="30981694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CDAA9E9-149D-4914-87A2-CD06EEB534C8}" type="slidenum">
              <a:rPr lang="en-ZA" smtClean="0"/>
              <a:t>8</a:t>
            </a:fld>
            <a:endParaRPr lang="en-ZA"/>
          </a:p>
        </p:txBody>
      </p:sp>
    </p:spTree>
    <p:extLst>
      <p:ext uri="{BB962C8B-B14F-4D97-AF65-F5344CB8AC3E}">
        <p14:creationId xmlns:p14="http://schemas.microsoft.com/office/powerpoint/2010/main" val="14121435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CDAA9E9-149D-4914-87A2-CD06EEB534C8}" type="slidenum">
              <a:rPr lang="en-ZA" smtClean="0"/>
              <a:t>9</a:t>
            </a:fld>
            <a:endParaRPr lang="en-ZA"/>
          </a:p>
        </p:txBody>
      </p:sp>
    </p:spTree>
    <p:extLst>
      <p:ext uri="{BB962C8B-B14F-4D97-AF65-F5344CB8AC3E}">
        <p14:creationId xmlns:p14="http://schemas.microsoft.com/office/powerpoint/2010/main" val="42246074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CDAA9E9-149D-4914-87A2-CD06EEB534C8}" type="slidenum">
              <a:rPr lang="en-ZA" smtClean="0"/>
              <a:t>10</a:t>
            </a:fld>
            <a:endParaRPr lang="en-ZA"/>
          </a:p>
        </p:txBody>
      </p:sp>
    </p:spTree>
    <p:extLst>
      <p:ext uri="{BB962C8B-B14F-4D97-AF65-F5344CB8AC3E}">
        <p14:creationId xmlns:p14="http://schemas.microsoft.com/office/powerpoint/2010/main" val="20592872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CDAA9E9-149D-4914-87A2-CD06EEB534C8}" type="slidenum">
              <a:rPr lang="en-ZA" smtClean="0"/>
              <a:t>11</a:t>
            </a:fld>
            <a:endParaRPr lang="en-ZA"/>
          </a:p>
        </p:txBody>
      </p:sp>
    </p:spTree>
    <p:extLst>
      <p:ext uri="{BB962C8B-B14F-4D97-AF65-F5344CB8AC3E}">
        <p14:creationId xmlns:p14="http://schemas.microsoft.com/office/powerpoint/2010/main" val="26684972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CDAA9E9-149D-4914-87A2-CD06EEB534C8}" type="slidenum">
              <a:rPr lang="en-ZA" smtClean="0"/>
              <a:t>12</a:t>
            </a:fld>
            <a:endParaRPr lang="en-ZA"/>
          </a:p>
        </p:txBody>
      </p:sp>
    </p:spTree>
    <p:extLst>
      <p:ext uri="{BB962C8B-B14F-4D97-AF65-F5344CB8AC3E}">
        <p14:creationId xmlns:p14="http://schemas.microsoft.com/office/powerpoint/2010/main" val="7233450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03299-28FC-47FF-8718-6AC869842AD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3DF47A51-DD16-4F78-9690-60CDF22AC1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02A03439-2D8D-4996-8A9D-F2A5210C3D91}"/>
              </a:ext>
            </a:extLst>
          </p:cNvPr>
          <p:cNvSpPr>
            <a:spLocks noGrp="1"/>
          </p:cNvSpPr>
          <p:nvPr>
            <p:ph type="dt" sz="half" idx="10"/>
          </p:nvPr>
        </p:nvSpPr>
        <p:spPr/>
        <p:txBody>
          <a:bodyPr/>
          <a:lstStyle/>
          <a:p>
            <a:fld id="{AAF01133-B122-4458-A08B-04C7F03A2694}" type="datetimeFigureOut">
              <a:rPr lang="en-ZA" smtClean="0"/>
              <a:t>05/Aug/2021</a:t>
            </a:fld>
            <a:endParaRPr lang="en-ZA"/>
          </a:p>
        </p:txBody>
      </p:sp>
      <p:sp>
        <p:nvSpPr>
          <p:cNvPr id="5" name="Footer Placeholder 4">
            <a:extLst>
              <a:ext uri="{FF2B5EF4-FFF2-40B4-BE49-F238E27FC236}">
                <a16:creationId xmlns:a16="http://schemas.microsoft.com/office/drawing/2014/main" id="{7A6B08B6-9C88-40DC-A5BF-D14B1782AE5D}"/>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F0B2F61D-7EB5-44E5-8603-8D6A514C992E}"/>
              </a:ext>
            </a:extLst>
          </p:cNvPr>
          <p:cNvSpPr>
            <a:spLocks noGrp="1"/>
          </p:cNvSpPr>
          <p:nvPr>
            <p:ph type="sldNum" sz="quarter" idx="12"/>
          </p:nvPr>
        </p:nvSpPr>
        <p:spPr/>
        <p:txBody>
          <a:bodyPr/>
          <a:lstStyle/>
          <a:p>
            <a:fld id="{FEF8590D-F0FF-43EC-A460-567F61B4F71A}" type="slidenum">
              <a:rPr lang="en-ZA" smtClean="0"/>
              <a:t>‹#›</a:t>
            </a:fld>
            <a:endParaRPr lang="en-ZA"/>
          </a:p>
        </p:txBody>
      </p:sp>
    </p:spTree>
    <p:extLst>
      <p:ext uri="{BB962C8B-B14F-4D97-AF65-F5344CB8AC3E}">
        <p14:creationId xmlns:p14="http://schemas.microsoft.com/office/powerpoint/2010/main" val="3223582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EFE45-4C57-4E70-ABBE-A858317826E9}"/>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AC0ED533-59D3-4C35-8A2E-BD468AAABE4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99625E98-2773-4B77-9D60-411DCCF9CFD3}"/>
              </a:ext>
            </a:extLst>
          </p:cNvPr>
          <p:cNvSpPr>
            <a:spLocks noGrp="1"/>
          </p:cNvSpPr>
          <p:nvPr>
            <p:ph type="dt" sz="half" idx="10"/>
          </p:nvPr>
        </p:nvSpPr>
        <p:spPr/>
        <p:txBody>
          <a:bodyPr/>
          <a:lstStyle/>
          <a:p>
            <a:fld id="{AAF01133-B122-4458-A08B-04C7F03A2694}" type="datetimeFigureOut">
              <a:rPr lang="en-ZA" smtClean="0"/>
              <a:t>05/Aug/2021</a:t>
            </a:fld>
            <a:endParaRPr lang="en-ZA"/>
          </a:p>
        </p:txBody>
      </p:sp>
      <p:sp>
        <p:nvSpPr>
          <p:cNvPr id="5" name="Footer Placeholder 4">
            <a:extLst>
              <a:ext uri="{FF2B5EF4-FFF2-40B4-BE49-F238E27FC236}">
                <a16:creationId xmlns:a16="http://schemas.microsoft.com/office/drawing/2014/main" id="{9BBCE6DA-AAA0-4C69-AF80-956054388A19}"/>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DDD7F159-3F1C-4AE5-9647-16F9EF2E9C3E}"/>
              </a:ext>
            </a:extLst>
          </p:cNvPr>
          <p:cNvSpPr>
            <a:spLocks noGrp="1"/>
          </p:cNvSpPr>
          <p:nvPr>
            <p:ph type="sldNum" sz="quarter" idx="12"/>
          </p:nvPr>
        </p:nvSpPr>
        <p:spPr/>
        <p:txBody>
          <a:bodyPr/>
          <a:lstStyle/>
          <a:p>
            <a:fld id="{FEF8590D-F0FF-43EC-A460-567F61B4F71A}" type="slidenum">
              <a:rPr lang="en-ZA" smtClean="0"/>
              <a:t>‹#›</a:t>
            </a:fld>
            <a:endParaRPr lang="en-ZA"/>
          </a:p>
        </p:txBody>
      </p:sp>
    </p:spTree>
    <p:extLst>
      <p:ext uri="{BB962C8B-B14F-4D97-AF65-F5344CB8AC3E}">
        <p14:creationId xmlns:p14="http://schemas.microsoft.com/office/powerpoint/2010/main" val="6716588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350435D-2956-431D-A5B2-9AAA4A89EA1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7C2789A4-8988-4365-A62F-DABE0C9B34F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B5D657BE-61B4-42E6-A2D9-8C444E4F8D10}"/>
              </a:ext>
            </a:extLst>
          </p:cNvPr>
          <p:cNvSpPr>
            <a:spLocks noGrp="1"/>
          </p:cNvSpPr>
          <p:nvPr>
            <p:ph type="dt" sz="half" idx="10"/>
          </p:nvPr>
        </p:nvSpPr>
        <p:spPr/>
        <p:txBody>
          <a:bodyPr/>
          <a:lstStyle/>
          <a:p>
            <a:fld id="{AAF01133-B122-4458-A08B-04C7F03A2694}" type="datetimeFigureOut">
              <a:rPr lang="en-ZA" smtClean="0"/>
              <a:t>05/Aug/2021</a:t>
            </a:fld>
            <a:endParaRPr lang="en-ZA"/>
          </a:p>
        </p:txBody>
      </p:sp>
      <p:sp>
        <p:nvSpPr>
          <p:cNvPr id="5" name="Footer Placeholder 4">
            <a:extLst>
              <a:ext uri="{FF2B5EF4-FFF2-40B4-BE49-F238E27FC236}">
                <a16:creationId xmlns:a16="http://schemas.microsoft.com/office/drawing/2014/main" id="{7AB44F8C-C21D-41AA-951A-7B5D546166E9}"/>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067B2ABF-7E89-4E23-BD07-68C0F31AB79D}"/>
              </a:ext>
            </a:extLst>
          </p:cNvPr>
          <p:cNvSpPr>
            <a:spLocks noGrp="1"/>
          </p:cNvSpPr>
          <p:nvPr>
            <p:ph type="sldNum" sz="quarter" idx="12"/>
          </p:nvPr>
        </p:nvSpPr>
        <p:spPr/>
        <p:txBody>
          <a:bodyPr/>
          <a:lstStyle/>
          <a:p>
            <a:fld id="{FEF8590D-F0FF-43EC-A460-567F61B4F71A}" type="slidenum">
              <a:rPr lang="en-ZA" smtClean="0"/>
              <a:t>‹#›</a:t>
            </a:fld>
            <a:endParaRPr lang="en-ZA"/>
          </a:p>
        </p:txBody>
      </p:sp>
    </p:spTree>
    <p:extLst>
      <p:ext uri="{BB962C8B-B14F-4D97-AF65-F5344CB8AC3E}">
        <p14:creationId xmlns:p14="http://schemas.microsoft.com/office/powerpoint/2010/main" val="954752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E77BD-693F-4EB7-8D0F-67FCC3DFFC55}"/>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77295C63-EEF4-451E-9591-DAB7417D125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1A7C4E22-77FD-418A-9401-7B0D553830A2}"/>
              </a:ext>
            </a:extLst>
          </p:cNvPr>
          <p:cNvSpPr>
            <a:spLocks noGrp="1"/>
          </p:cNvSpPr>
          <p:nvPr>
            <p:ph type="dt" sz="half" idx="10"/>
          </p:nvPr>
        </p:nvSpPr>
        <p:spPr/>
        <p:txBody>
          <a:bodyPr/>
          <a:lstStyle/>
          <a:p>
            <a:fld id="{AAF01133-B122-4458-A08B-04C7F03A2694}" type="datetimeFigureOut">
              <a:rPr lang="en-ZA" smtClean="0"/>
              <a:t>05/Aug/2021</a:t>
            </a:fld>
            <a:endParaRPr lang="en-ZA"/>
          </a:p>
        </p:txBody>
      </p:sp>
      <p:sp>
        <p:nvSpPr>
          <p:cNvPr id="5" name="Footer Placeholder 4">
            <a:extLst>
              <a:ext uri="{FF2B5EF4-FFF2-40B4-BE49-F238E27FC236}">
                <a16:creationId xmlns:a16="http://schemas.microsoft.com/office/drawing/2014/main" id="{5CCF8832-77EA-4703-905D-2FE4A88859DE}"/>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9FBE400F-EE9F-4C40-B70F-905561356755}"/>
              </a:ext>
            </a:extLst>
          </p:cNvPr>
          <p:cNvSpPr>
            <a:spLocks noGrp="1"/>
          </p:cNvSpPr>
          <p:nvPr>
            <p:ph type="sldNum" sz="quarter" idx="12"/>
          </p:nvPr>
        </p:nvSpPr>
        <p:spPr/>
        <p:txBody>
          <a:bodyPr/>
          <a:lstStyle/>
          <a:p>
            <a:fld id="{FEF8590D-F0FF-43EC-A460-567F61B4F71A}" type="slidenum">
              <a:rPr lang="en-ZA" smtClean="0"/>
              <a:t>‹#›</a:t>
            </a:fld>
            <a:endParaRPr lang="en-ZA"/>
          </a:p>
        </p:txBody>
      </p:sp>
    </p:spTree>
    <p:extLst>
      <p:ext uri="{BB962C8B-B14F-4D97-AF65-F5344CB8AC3E}">
        <p14:creationId xmlns:p14="http://schemas.microsoft.com/office/powerpoint/2010/main" val="3777999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6017A-B072-4227-8A0D-B9323FF5C85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AB0C2809-8F55-40D3-96B1-72F700BDF59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D0558B5-0AA9-40F8-BB8E-8D8FFDBF0160}"/>
              </a:ext>
            </a:extLst>
          </p:cNvPr>
          <p:cNvSpPr>
            <a:spLocks noGrp="1"/>
          </p:cNvSpPr>
          <p:nvPr>
            <p:ph type="dt" sz="half" idx="10"/>
          </p:nvPr>
        </p:nvSpPr>
        <p:spPr/>
        <p:txBody>
          <a:bodyPr/>
          <a:lstStyle/>
          <a:p>
            <a:fld id="{AAF01133-B122-4458-A08B-04C7F03A2694}" type="datetimeFigureOut">
              <a:rPr lang="en-ZA" smtClean="0"/>
              <a:t>05/Aug/2021</a:t>
            </a:fld>
            <a:endParaRPr lang="en-ZA"/>
          </a:p>
        </p:txBody>
      </p:sp>
      <p:sp>
        <p:nvSpPr>
          <p:cNvPr id="5" name="Footer Placeholder 4">
            <a:extLst>
              <a:ext uri="{FF2B5EF4-FFF2-40B4-BE49-F238E27FC236}">
                <a16:creationId xmlns:a16="http://schemas.microsoft.com/office/drawing/2014/main" id="{5037A7D3-CFE3-4267-A7D4-34731A93AAAF}"/>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574C5479-E932-45CA-B174-ADF2B361C297}"/>
              </a:ext>
            </a:extLst>
          </p:cNvPr>
          <p:cNvSpPr>
            <a:spLocks noGrp="1"/>
          </p:cNvSpPr>
          <p:nvPr>
            <p:ph type="sldNum" sz="quarter" idx="12"/>
          </p:nvPr>
        </p:nvSpPr>
        <p:spPr/>
        <p:txBody>
          <a:bodyPr/>
          <a:lstStyle/>
          <a:p>
            <a:fld id="{FEF8590D-F0FF-43EC-A460-567F61B4F71A}" type="slidenum">
              <a:rPr lang="en-ZA" smtClean="0"/>
              <a:t>‹#›</a:t>
            </a:fld>
            <a:endParaRPr lang="en-ZA"/>
          </a:p>
        </p:txBody>
      </p:sp>
    </p:spTree>
    <p:extLst>
      <p:ext uri="{BB962C8B-B14F-4D97-AF65-F5344CB8AC3E}">
        <p14:creationId xmlns:p14="http://schemas.microsoft.com/office/powerpoint/2010/main" val="4055128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9BC9E-03FD-4C0A-911D-705FD4DD9519}"/>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308A4079-EF59-4F4C-8BBC-B6AB79DAC3B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0C23D8A4-5E16-475C-9A22-ABF45E766AE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754054C4-7780-4914-AB59-B253BAA8D708}"/>
              </a:ext>
            </a:extLst>
          </p:cNvPr>
          <p:cNvSpPr>
            <a:spLocks noGrp="1"/>
          </p:cNvSpPr>
          <p:nvPr>
            <p:ph type="dt" sz="half" idx="10"/>
          </p:nvPr>
        </p:nvSpPr>
        <p:spPr/>
        <p:txBody>
          <a:bodyPr/>
          <a:lstStyle/>
          <a:p>
            <a:fld id="{AAF01133-B122-4458-A08B-04C7F03A2694}" type="datetimeFigureOut">
              <a:rPr lang="en-ZA" smtClean="0"/>
              <a:t>05/Aug/2021</a:t>
            </a:fld>
            <a:endParaRPr lang="en-ZA"/>
          </a:p>
        </p:txBody>
      </p:sp>
      <p:sp>
        <p:nvSpPr>
          <p:cNvPr id="6" name="Footer Placeholder 5">
            <a:extLst>
              <a:ext uri="{FF2B5EF4-FFF2-40B4-BE49-F238E27FC236}">
                <a16:creationId xmlns:a16="http://schemas.microsoft.com/office/drawing/2014/main" id="{0D12032A-9643-45D0-ABC6-07A389383A02}"/>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0843901E-CDD3-4A17-AECF-091D71790B88}"/>
              </a:ext>
            </a:extLst>
          </p:cNvPr>
          <p:cNvSpPr>
            <a:spLocks noGrp="1"/>
          </p:cNvSpPr>
          <p:nvPr>
            <p:ph type="sldNum" sz="quarter" idx="12"/>
          </p:nvPr>
        </p:nvSpPr>
        <p:spPr/>
        <p:txBody>
          <a:bodyPr/>
          <a:lstStyle/>
          <a:p>
            <a:fld id="{FEF8590D-F0FF-43EC-A460-567F61B4F71A}" type="slidenum">
              <a:rPr lang="en-ZA" smtClean="0"/>
              <a:t>‹#›</a:t>
            </a:fld>
            <a:endParaRPr lang="en-ZA"/>
          </a:p>
        </p:txBody>
      </p:sp>
    </p:spTree>
    <p:extLst>
      <p:ext uri="{BB962C8B-B14F-4D97-AF65-F5344CB8AC3E}">
        <p14:creationId xmlns:p14="http://schemas.microsoft.com/office/powerpoint/2010/main" val="11208157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98A8A-4CB3-4257-BC86-114D06A3AE4B}"/>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AB2EC622-543B-46FA-8F3A-0A354930849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7F37CC6-3D50-4FC0-9B11-9A4ADDC7868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B412B3B6-5218-4BD9-9F09-B0EF0C89E17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B8D5398-3079-4251-A252-8C9AC1ACD21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C0C52535-8E87-45D1-B8FB-6B0D079919A1}"/>
              </a:ext>
            </a:extLst>
          </p:cNvPr>
          <p:cNvSpPr>
            <a:spLocks noGrp="1"/>
          </p:cNvSpPr>
          <p:nvPr>
            <p:ph type="dt" sz="half" idx="10"/>
          </p:nvPr>
        </p:nvSpPr>
        <p:spPr/>
        <p:txBody>
          <a:bodyPr/>
          <a:lstStyle/>
          <a:p>
            <a:fld id="{AAF01133-B122-4458-A08B-04C7F03A2694}" type="datetimeFigureOut">
              <a:rPr lang="en-ZA" smtClean="0"/>
              <a:t>05/Aug/2021</a:t>
            </a:fld>
            <a:endParaRPr lang="en-ZA"/>
          </a:p>
        </p:txBody>
      </p:sp>
      <p:sp>
        <p:nvSpPr>
          <p:cNvPr id="8" name="Footer Placeholder 7">
            <a:extLst>
              <a:ext uri="{FF2B5EF4-FFF2-40B4-BE49-F238E27FC236}">
                <a16:creationId xmlns:a16="http://schemas.microsoft.com/office/drawing/2014/main" id="{CF727D69-579F-4AAD-98FD-071E0F611052}"/>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88DCCEDD-A13A-4828-BBEF-8A4FCDAD9E59}"/>
              </a:ext>
            </a:extLst>
          </p:cNvPr>
          <p:cNvSpPr>
            <a:spLocks noGrp="1"/>
          </p:cNvSpPr>
          <p:nvPr>
            <p:ph type="sldNum" sz="quarter" idx="12"/>
          </p:nvPr>
        </p:nvSpPr>
        <p:spPr/>
        <p:txBody>
          <a:bodyPr/>
          <a:lstStyle/>
          <a:p>
            <a:fld id="{FEF8590D-F0FF-43EC-A460-567F61B4F71A}" type="slidenum">
              <a:rPr lang="en-ZA" smtClean="0"/>
              <a:t>‹#›</a:t>
            </a:fld>
            <a:endParaRPr lang="en-ZA"/>
          </a:p>
        </p:txBody>
      </p:sp>
    </p:spTree>
    <p:extLst>
      <p:ext uri="{BB962C8B-B14F-4D97-AF65-F5344CB8AC3E}">
        <p14:creationId xmlns:p14="http://schemas.microsoft.com/office/powerpoint/2010/main" val="7588183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DE7C4-8075-4B0F-9BCD-2185603259E0}"/>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2A81BD9A-0C03-4789-8E74-FFA357FBFC31}"/>
              </a:ext>
            </a:extLst>
          </p:cNvPr>
          <p:cNvSpPr>
            <a:spLocks noGrp="1"/>
          </p:cNvSpPr>
          <p:nvPr>
            <p:ph type="dt" sz="half" idx="10"/>
          </p:nvPr>
        </p:nvSpPr>
        <p:spPr/>
        <p:txBody>
          <a:bodyPr/>
          <a:lstStyle/>
          <a:p>
            <a:fld id="{AAF01133-B122-4458-A08B-04C7F03A2694}" type="datetimeFigureOut">
              <a:rPr lang="en-ZA" smtClean="0"/>
              <a:t>05/Aug/2021</a:t>
            </a:fld>
            <a:endParaRPr lang="en-ZA"/>
          </a:p>
        </p:txBody>
      </p:sp>
      <p:sp>
        <p:nvSpPr>
          <p:cNvPr id="4" name="Footer Placeholder 3">
            <a:extLst>
              <a:ext uri="{FF2B5EF4-FFF2-40B4-BE49-F238E27FC236}">
                <a16:creationId xmlns:a16="http://schemas.microsoft.com/office/drawing/2014/main" id="{8665B9EE-30C8-4AEE-A242-78937625DA09}"/>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D5F59DF0-1413-42A9-8CD2-2666948F799F}"/>
              </a:ext>
            </a:extLst>
          </p:cNvPr>
          <p:cNvSpPr>
            <a:spLocks noGrp="1"/>
          </p:cNvSpPr>
          <p:nvPr>
            <p:ph type="sldNum" sz="quarter" idx="12"/>
          </p:nvPr>
        </p:nvSpPr>
        <p:spPr/>
        <p:txBody>
          <a:bodyPr/>
          <a:lstStyle/>
          <a:p>
            <a:fld id="{FEF8590D-F0FF-43EC-A460-567F61B4F71A}" type="slidenum">
              <a:rPr lang="en-ZA" smtClean="0"/>
              <a:t>‹#›</a:t>
            </a:fld>
            <a:endParaRPr lang="en-ZA"/>
          </a:p>
        </p:txBody>
      </p:sp>
    </p:spTree>
    <p:extLst>
      <p:ext uri="{BB962C8B-B14F-4D97-AF65-F5344CB8AC3E}">
        <p14:creationId xmlns:p14="http://schemas.microsoft.com/office/powerpoint/2010/main" val="1485164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0A01232-1718-4EE4-AFA2-0F1E5E77CA34}"/>
              </a:ext>
            </a:extLst>
          </p:cNvPr>
          <p:cNvSpPr>
            <a:spLocks noGrp="1"/>
          </p:cNvSpPr>
          <p:nvPr>
            <p:ph type="dt" sz="half" idx="10"/>
          </p:nvPr>
        </p:nvSpPr>
        <p:spPr/>
        <p:txBody>
          <a:bodyPr/>
          <a:lstStyle/>
          <a:p>
            <a:fld id="{AAF01133-B122-4458-A08B-04C7F03A2694}" type="datetimeFigureOut">
              <a:rPr lang="en-ZA" smtClean="0"/>
              <a:t>05/Aug/2021</a:t>
            </a:fld>
            <a:endParaRPr lang="en-ZA"/>
          </a:p>
        </p:txBody>
      </p:sp>
      <p:sp>
        <p:nvSpPr>
          <p:cNvPr id="3" name="Footer Placeholder 2">
            <a:extLst>
              <a:ext uri="{FF2B5EF4-FFF2-40B4-BE49-F238E27FC236}">
                <a16:creationId xmlns:a16="http://schemas.microsoft.com/office/drawing/2014/main" id="{A17F95A7-3BE2-4852-B6CA-31B4AF72BB52}"/>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C87BC840-EE4D-418D-AF41-B4339323F4E2}"/>
              </a:ext>
            </a:extLst>
          </p:cNvPr>
          <p:cNvSpPr>
            <a:spLocks noGrp="1"/>
          </p:cNvSpPr>
          <p:nvPr>
            <p:ph type="sldNum" sz="quarter" idx="12"/>
          </p:nvPr>
        </p:nvSpPr>
        <p:spPr/>
        <p:txBody>
          <a:bodyPr/>
          <a:lstStyle/>
          <a:p>
            <a:fld id="{FEF8590D-F0FF-43EC-A460-567F61B4F71A}" type="slidenum">
              <a:rPr lang="en-ZA" smtClean="0"/>
              <a:t>‹#›</a:t>
            </a:fld>
            <a:endParaRPr lang="en-ZA"/>
          </a:p>
        </p:txBody>
      </p:sp>
    </p:spTree>
    <p:extLst>
      <p:ext uri="{BB962C8B-B14F-4D97-AF65-F5344CB8AC3E}">
        <p14:creationId xmlns:p14="http://schemas.microsoft.com/office/powerpoint/2010/main" val="3125975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1F4A0-4CFD-477D-8A34-AF5DAA533AA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BE6B35E3-F128-49CA-9732-4148A89857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13C880CE-1E52-41D5-AF71-EE0791CFB5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8CB1BDD-11AB-40B2-95E3-85322F4A1A47}"/>
              </a:ext>
            </a:extLst>
          </p:cNvPr>
          <p:cNvSpPr>
            <a:spLocks noGrp="1"/>
          </p:cNvSpPr>
          <p:nvPr>
            <p:ph type="dt" sz="half" idx="10"/>
          </p:nvPr>
        </p:nvSpPr>
        <p:spPr/>
        <p:txBody>
          <a:bodyPr/>
          <a:lstStyle/>
          <a:p>
            <a:fld id="{AAF01133-B122-4458-A08B-04C7F03A2694}" type="datetimeFigureOut">
              <a:rPr lang="en-ZA" smtClean="0"/>
              <a:t>05/Aug/2021</a:t>
            </a:fld>
            <a:endParaRPr lang="en-ZA"/>
          </a:p>
        </p:txBody>
      </p:sp>
      <p:sp>
        <p:nvSpPr>
          <p:cNvPr id="6" name="Footer Placeholder 5">
            <a:extLst>
              <a:ext uri="{FF2B5EF4-FFF2-40B4-BE49-F238E27FC236}">
                <a16:creationId xmlns:a16="http://schemas.microsoft.com/office/drawing/2014/main" id="{2D729242-FD0F-4498-8E80-28AF361FC9E2}"/>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203D282E-31A9-468A-A912-DA976717144D}"/>
              </a:ext>
            </a:extLst>
          </p:cNvPr>
          <p:cNvSpPr>
            <a:spLocks noGrp="1"/>
          </p:cNvSpPr>
          <p:nvPr>
            <p:ph type="sldNum" sz="quarter" idx="12"/>
          </p:nvPr>
        </p:nvSpPr>
        <p:spPr/>
        <p:txBody>
          <a:bodyPr/>
          <a:lstStyle/>
          <a:p>
            <a:fld id="{FEF8590D-F0FF-43EC-A460-567F61B4F71A}" type="slidenum">
              <a:rPr lang="en-ZA" smtClean="0"/>
              <a:t>‹#›</a:t>
            </a:fld>
            <a:endParaRPr lang="en-ZA"/>
          </a:p>
        </p:txBody>
      </p:sp>
    </p:spTree>
    <p:extLst>
      <p:ext uri="{BB962C8B-B14F-4D97-AF65-F5344CB8AC3E}">
        <p14:creationId xmlns:p14="http://schemas.microsoft.com/office/powerpoint/2010/main" val="1203044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CCD42-4B81-4516-8A15-1B35E03C908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FDA948AC-4A9C-4632-9AD5-93A0A5AF71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88DEDADA-F0F7-4647-A423-B59A10AEAA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C97FEB-088D-409C-AB7F-2E860C8A6724}"/>
              </a:ext>
            </a:extLst>
          </p:cNvPr>
          <p:cNvSpPr>
            <a:spLocks noGrp="1"/>
          </p:cNvSpPr>
          <p:nvPr>
            <p:ph type="dt" sz="half" idx="10"/>
          </p:nvPr>
        </p:nvSpPr>
        <p:spPr/>
        <p:txBody>
          <a:bodyPr/>
          <a:lstStyle/>
          <a:p>
            <a:fld id="{AAF01133-B122-4458-A08B-04C7F03A2694}" type="datetimeFigureOut">
              <a:rPr lang="en-ZA" smtClean="0"/>
              <a:t>05/Aug/2021</a:t>
            </a:fld>
            <a:endParaRPr lang="en-ZA"/>
          </a:p>
        </p:txBody>
      </p:sp>
      <p:sp>
        <p:nvSpPr>
          <p:cNvPr id="6" name="Footer Placeholder 5">
            <a:extLst>
              <a:ext uri="{FF2B5EF4-FFF2-40B4-BE49-F238E27FC236}">
                <a16:creationId xmlns:a16="http://schemas.microsoft.com/office/drawing/2014/main" id="{10A9328F-BC65-43A7-8533-1261E79FB3EA}"/>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1F9E2E83-29CF-4F64-99CC-9660A2862D52}"/>
              </a:ext>
            </a:extLst>
          </p:cNvPr>
          <p:cNvSpPr>
            <a:spLocks noGrp="1"/>
          </p:cNvSpPr>
          <p:nvPr>
            <p:ph type="sldNum" sz="quarter" idx="12"/>
          </p:nvPr>
        </p:nvSpPr>
        <p:spPr/>
        <p:txBody>
          <a:bodyPr/>
          <a:lstStyle/>
          <a:p>
            <a:fld id="{FEF8590D-F0FF-43EC-A460-567F61B4F71A}" type="slidenum">
              <a:rPr lang="en-ZA" smtClean="0"/>
              <a:t>‹#›</a:t>
            </a:fld>
            <a:endParaRPr lang="en-ZA"/>
          </a:p>
        </p:txBody>
      </p:sp>
    </p:spTree>
    <p:extLst>
      <p:ext uri="{BB962C8B-B14F-4D97-AF65-F5344CB8AC3E}">
        <p14:creationId xmlns:p14="http://schemas.microsoft.com/office/powerpoint/2010/main" val="34760716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9638CD4-90DB-4A07-A418-A45B990B79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6B1C9E96-E1B8-40B2-9992-EF9705D51E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459C7D0E-3B1D-4B9D-804F-62EE65D773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F01133-B122-4458-A08B-04C7F03A2694}" type="datetimeFigureOut">
              <a:rPr lang="en-ZA" smtClean="0"/>
              <a:t>05/Aug/2021</a:t>
            </a:fld>
            <a:endParaRPr lang="en-ZA"/>
          </a:p>
        </p:txBody>
      </p:sp>
      <p:sp>
        <p:nvSpPr>
          <p:cNvPr id="5" name="Footer Placeholder 4">
            <a:extLst>
              <a:ext uri="{FF2B5EF4-FFF2-40B4-BE49-F238E27FC236}">
                <a16:creationId xmlns:a16="http://schemas.microsoft.com/office/drawing/2014/main" id="{6763B801-9680-44AF-8CC3-48993B9227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8BA93091-B599-4A13-B665-473416ADAF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F8590D-F0FF-43EC-A460-567F61B4F71A}" type="slidenum">
              <a:rPr lang="en-ZA" smtClean="0"/>
              <a:t>‹#›</a:t>
            </a:fld>
            <a:endParaRPr lang="en-ZA"/>
          </a:p>
        </p:txBody>
      </p:sp>
    </p:spTree>
    <p:extLst>
      <p:ext uri="{BB962C8B-B14F-4D97-AF65-F5344CB8AC3E}">
        <p14:creationId xmlns:p14="http://schemas.microsoft.com/office/powerpoint/2010/main" val="39781976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hyperlink" Target="https://www.property24.com/articles/what-you-need-to-know-about-sas-rapidly-escalating-municipal-charges/30421"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property24.com/articles/what-you-need-to-know-about-sas-rapidly-escalating-municipal-charges/30421"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hyperlink" Target="https://blog.tpn.co.za/2021/03/we-went-over-cliff.html"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hyperlink" Target="https://blog.tpn.co.za/2021/06/landlords-report-higher-vacancies-than.html" TargetMode="External"/><Relationship Id="rId4" Type="http://schemas.openxmlformats.org/officeDocument/2006/relationships/hyperlink" Target="https://www.tpn.co.za/Group/Home/Media"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www.facebook.com/TPNCreditBureau/"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s://www.property24.com/articles/news/latest-news"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www.tpn.co.za/Group/Home/Media"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hyperlink" Target="https://www.tpn.co.za/Group/Home/Media"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twitter.com/johannbiermann1/status/1407952733563408384"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businesslive.co.za/bd/opinion/2021-07-11-property-party-loses-its-fizz-as-tenants-hold-sway/?fbclid=IwAR0CIe6cV4UbvCf2Jz1tS_JWMsVOFDwNKjgp-bSDU_17fS3zBJyYwXS3mPA"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A0FE6-A9A9-4D6E-AB60-E32070FBD8E2}"/>
              </a:ext>
            </a:extLst>
          </p:cNvPr>
          <p:cNvSpPr txBox="1">
            <a:spLocks/>
          </p:cNvSpPr>
          <p:nvPr/>
        </p:nvSpPr>
        <p:spPr>
          <a:xfrm>
            <a:off x="0" y="1509710"/>
            <a:ext cx="12192000" cy="212756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ZA" sz="8000" b="1" dirty="0">
                <a:solidFill>
                  <a:srgbClr val="004B91"/>
                </a:solidFill>
                <a:latin typeface="Sansation" panose="02000000000000000000" pitchFamily="2" charset="0"/>
              </a:rPr>
              <a:t>RENTAL MARKET STATS – JULY 2021</a:t>
            </a:r>
          </a:p>
        </p:txBody>
      </p:sp>
      <p:sp>
        <p:nvSpPr>
          <p:cNvPr id="3" name="Subtitle 2">
            <a:extLst>
              <a:ext uri="{FF2B5EF4-FFF2-40B4-BE49-F238E27FC236}">
                <a16:creationId xmlns:a16="http://schemas.microsoft.com/office/drawing/2014/main" id="{3606E503-52F1-416F-A9D6-BB047D588A06}"/>
              </a:ext>
            </a:extLst>
          </p:cNvPr>
          <p:cNvSpPr txBox="1">
            <a:spLocks/>
          </p:cNvSpPr>
          <p:nvPr/>
        </p:nvSpPr>
        <p:spPr>
          <a:xfrm>
            <a:off x="971976" y="3757399"/>
            <a:ext cx="2949783" cy="298845"/>
          </a:xfrm>
          <a:prstGeom prst="rect">
            <a:avLst/>
          </a:prstGeom>
          <a:noFill/>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ZA" sz="1558" dirty="0">
                <a:solidFill>
                  <a:srgbClr val="6799C8"/>
                </a:solidFill>
                <a:latin typeface="Sansation" panose="02000000000000000000" pitchFamily="2" charset="0"/>
              </a:rPr>
              <a:t>05 Aug 2021 – 09:00 – 10:00</a:t>
            </a:r>
          </a:p>
        </p:txBody>
      </p:sp>
      <p:cxnSp>
        <p:nvCxnSpPr>
          <p:cNvPr id="8" name="Straight Connector 7">
            <a:extLst>
              <a:ext uri="{FF2B5EF4-FFF2-40B4-BE49-F238E27FC236}">
                <a16:creationId xmlns:a16="http://schemas.microsoft.com/office/drawing/2014/main" id="{1E451018-A15F-4010-BA52-893FDC267B32}"/>
              </a:ext>
            </a:extLst>
          </p:cNvPr>
          <p:cNvCxnSpPr>
            <a:cxnSpLocks/>
          </p:cNvCxnSpPr>
          <p:nvPr/>
        </p:nvCxnSpPr>
        <p:spPr>
          <a:xfrm>
            <a:off x="1094741" y="3637277"/>
            <a:ext cx="10020299" cy="0"/>
          </a:xfrm>
          <a:prstGeom prst="line">
            <a:avLst/>
          </a:prstGeom>
        </p:spPr>
        <p:style>
          <a:lnRef idx="3">
            <a:schemeClr val="dk1"/>
          </a:lnRef>
          <a:fillRef idx="0">
            <a:schemeClr val="dk1"/>
          </a:fillRef>
          <a:effectRef idx="2">
            <a:schemeClr val="dk1"/>
          </a:effectRef>
          <a:fontRef idx="minor">
            <a:schemeClr val="tx1"/>
          </a:fontRef>
        </p:style>
      </p:cxnSp>
      <p:cxnSp>
        <p:nvCxnSpPr>
          <p:cNvPr id="11" name="Straight Connector 10">
            <a:extLst>
              <a:ext uri="{FF2B5EF4-FFF2-40B4-BE49-F238E27FC236}">
                <a16:creationId xmlns:a16="http://schemas.microsoft.com/office/drawing/2014/main" id="{C5570EBA-75EB-4440-BA81-F28FDC1DFA6C}"/>
              </a:ext>
            </a:extLst>
          </p:cNvPr>
          <p:cNvCxnSpPr>
            <a:cxnSpLocks/>
          </p:cNvCxnSpPr>
          <p:nvPr/>
        </p:nvCxnSpPr>
        <p:spPr>
          <a:xfrm>
            <a:off x="1094741" y="1545675"/>
            <a:ext cx="10020299" cy="0"/>
          </a:xfrm>
          <a:prstGeom prst="line">
            <a:avLst/>
          </a:prstGeom>
        </p:spPr>
        <p:style>
          <a:lnRef idx="3">
            <a:schemeClr val="dk1"/>
          </a:lnRef>
          <a:fillRef idx="0">
            <a:schemeClr val="dk1"/>
          </a:fillRef>
          <a:effectRef idx="2">
            <a:schemeClr val="dk1"/>
          </a:effectRef>
          <a:fontRef idx="minor">
            <a:schemeClr val="tx1"/>
          </a:fontRef>
        </p:style>
      </p:cxnSp>
      <p:pic>
        <p:nvPicPr>
          <p:cNvPr id="12" name="Picture 11" descr="A close up of a logo&#10;&#10;Description automatically generated">
            <a:extLst>
              <a:ext uri="{FF2B5EF4-FFF2-40B4-BE49-F238E27FC236}">
                <a16:creationId xmlns:a16="http://schemas.microsoft.com/office/drawing/2014/main" id="{C93FF754-4CAB-48B3-B1C4-427D4109B5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35058" y="3969636"/>
            <a:ext cx="4248727" cy="1246293"/>
          </a:xfrm>
          <a:prstGeom prst="rect">
            <a:avLst/>
          </a:prstGeom>
        </p:spPr>
      </p:pic>
      <p:sp>
        <p:nvSpPr>
          <p:cNvPr id="13" name="Subtitle 4">
            <a:extLst>
              <a:ext uri="{FF2B5EF4-FFF2-40B4-BE49-F238E27FC236}">
                <a16:creationId xmlns:a16="http://schemas.microsoft.com/office/drawing/2014/main" id="{3AFB5702-FC99-43D9-9BA9-B2810920DDD9}"/>
              </a:ext>
            </a:extLst>
          </p:cNvPr>
          <p:cNvSpPr txBox="1">
            <a:spLocks/>
          </p:cNvSpPr>
          <p:nvPr/>
        </p:nvSpPr>
        <p:spPr>
          <a:xfrm>
            <a:off x="5023131" y="4371181"/>
            <a:ext cx="1911927" cy="4432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ZA" sz="2000" i="1" dirty="0">
                <a:solidFill>
                  <a:srgbClr val="6799C8"/>
                </a:solidFill>
              </a:rPr>
              <a:t>presented by</a:t>
            </a:r>
          </a:p>
        </p:txBody>
      </p:sp>
    </p:spTree>
    <p:extLst>
      <p:ext uri="{BB962C8B-B14F-4D97-AF65-F5344CB8AC3E}">
        <p14:creationId xmlns:p14="http://schemas.microsoft.com/office/powerpoint/2010/main" val="10247001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E74F9-2A95-44CE-9240-62DC6D0D28B2}"/>
              </a:ext>
            </a:extLst>
          </p:cNvPr>
          <p:cNvSpPr>
            <a:spLocks noGrp="1"/>
          </p:cNvSpPr>
          <p:nvPr>
            <p:ph type="title"/>
          </p:nvPr>
        </p:nvSpPr>
        <p:spPr/>
        <p:txBody>
          <a:bodyPr/>
          <a:lstStyle/>
          <a:p>
            <a:pPr algn="l"/>
            <a:r>
              <a:rPr lang="en-ZA" sz="4400" dirty="0">
                <a:solidFill>
                  <a:srgbClr val="004B90"/>
                </a:solidFill>
                <a:latin typeface="Sansation" panose="02000000000000000000" pitchFamily="2" charset="0"/>
              </a:rPr>
              <a:t>Property Party Loses its fizz as tenants hold sway/</a:t>
            </a:r>
            <a:r>
              <a:rPr lang="en-ZA" sz="4400" dirty="0" err="1">
                <a:solidFill>
                  <a:srgbClr val="004B90"/>
                </a:solidFill>
                <a:latin typeface="Sansation" panose="02000000000000000000" pitchFamily="2" charset="0"/>
              </a:rPr>
              <a:t>contd</a:t>
            </a:r>
            <a:endParaRPr lang="en-ZA" sz="4400" dirty="0">
              <a:solidFill>
                <a:srgbClr val="6799C8"/>
              </a:solidFill>
              <a:latin typeface="Sansation" panose="02000000000000000000" pitchFamily="2" charset="0"/>
            </a:endParaRPr>
          </a:p>
        </p:txBody>
      </p:sp>
      <p:sp>
        <p:nvSpPr>
          <p:cNvPr id="3" name="Content Placeholder 2">
            <a:extLst>
              <a:ext uri="{FF2B5EF4-FFF2-40B4-BE49-F238E27FC236}">
                <a16:creationId xmlns:a16="http://schemas.microsoft.com/office/drawing/2014/main" id="{EE7237D4-9340-4C08-8D26-CB26B62B61CD}"/>
              </a:ext>
            </a:extLst>
          </p:cNvPr>
          <p:cNvSpPr>
            <a:spLocks noGrp="1"/>
          </p:cNvSpPr>
          <p:nvPr>
            <p:ph idx="1"/>
          </p:nvPr>
        </p:nvSpPr>
        <p:spPr>
          <a:xfrm>
            <a:off x="838200" y="1825625"/>
            <a:ext cx="10805160" cy="4667250"/>
          </a:xfrm>
        </p:spPr>
        <p:txBody>
          <a:bodyPr>
            <a:noAutofit/>
          </a:bodyPr>
          <a:lstStyle/>
          <a:p>
            <a:r>
              <a:rPr lang="en-US" i="1" dirty="0"/>
              <a:t>landlords are reporting </a:t>
            </a:r>
            <a:r>
              <a:rPr lang="en-US" b="1" i="1" dirty="0"/>
              <a:t>no interest in a property until the price is dropped and re-advertised</a:t>
            </a:r>
            <a:r>
              <a:rPr lang="en-US" i="1" dirty="0"/>
              <a:t>.</a:t>
            </a:r>
          </a:p>
          <a:p>
            <a:r>
              <a:rPr lang="en-US" b="1" i="1" dirty="0"/>
              <a:t>Landlords reported a vacancy rate of 14.29%</a:t>
            </a:r>
          </a:p>
          <a:p>
            <a:r>
              <a:rPr lang="en-US" b="1" i="1" dirty="0">
                <a:solidFill>
                  <a:srgbClr val="252524"/>
                </a:solidFill>
                <a:effectLst/>
                <a:latin typeface="Lora"/>
              </a:rPr>
              <a:t>Estate agents </a:t>
            </a:r>
            <a:r>
              <a:rPr lang="en-US" b="0" i="1" dirty="0">
                <a:solidFill>
                  <a:srgbClr val="252524"/>
                </a:solidFill>
                <a:effectLst/>
                <a:latin typeface="Lora"/>
              </a:rPr>
              <a:t>have a slightly more optimistic view of the market, arguably because they </a:t>
            </a:r>
            <a:r>
              <a:rPr lang="en-US" b="1" i="1" dirty="0">
                <a:solidFill>
                  <a:srgbClr val="252524"/>
                </a:solidFill>
                <a:effectLst/>
                <a:latin typeface="Lora"/>
              </a:rPr>
              <a:t>have the benefit of foot traffic or more property adverts to entice the reduced number of tenants</a:t>
            </a:r>
            <a:r>
              <a:rPr lang="en-US" b="0" i="1" dirty="0">
                <a:solidFill>
                  <a:srgbClr val="252524"/>
                </a:solidFill>
                <a:effectLst/>
                <a:latin typeface="Lora"/>
              </a:rPr>
              <a:t>. </a:t>
            </a:r>
            <a:r>
              <a:rPr lang="en-US" b="1" i="1" dirty="0">
                <a:solidFill>
                  <a:srgbClr val="252524"/>
                </a:solidFill>
                <a:effectLst/>
                <a:latin typeface="Lora"/>
              </a:rPr>
              <a:t>Their perception </a:t>
            </a:r>
            <a:r>
              <a:rPr lang="en-US" b="0" i="1" dirty="0">
                <a:solidFill>
                  <a:srgbClr val="252524"/>
                </a:solidFill>
                <a:effectLst/>
                <a:latin typeface="Lora"/>
              </a:rPr>
              <a:t>of the market indicates slightly </a:t>
            </a:r>
            <a:r>
              <a:rPr lang="en-US" b="1" i="1" dirty="0">
                <a:solidFill>
                  <a:srgbClr val="252524"/>
                </a:solidFill>
                <a:effectLst/>
                <a:latin typeface="Lora"/>
              </a:rPr>
              <a:t>more tenant demand than landlords perceive</a:t>
            </a:r>
            <a:r>
              <a:rPr lang="en-US" b="0" i="1" dirty="0">
                <a:solidFill>
                  <a:srgbClr val="252524"/>
                </a:solidFill>
                <a:effectLst/>
                <a:latin typeface="Lora"/>
              </a:rPr>
              <a:t>, and </a:t>
            </a:r>
            <a:r>
              <a:rPr lang="en-US" b="1" i="1" dirty="0">
                <a:solidFill>
                  <a:srgbClr val="252524"/>
                </a:solidFill>
                <a:effectLst/>
                <a:latin typeface="Lora"/>
              </a:rPr>
              <a:t>a lower vacancy rate</a:t>
            </a:r>
            <a:r>
              <a:rPr lang="en-US" b="0" i="1" dirty="0">
                <a:solidFill>
                  <a:srgbClr val="252524"/>
                </a:solidFill>
                <a:effectLst/>
                <a:latin typeface="Lora"/>
              </a:rPr>
              <a:t>.</a:t>
            </a:r>
          </a:p>
        </p:txBody>
      </p:sp>
    </p:spTree>
    <p:extLst>
      <p:ext uri="{BB962C8B-B14F-4D97-AF65-F5344CB8AC3E}">
        <p14:creationId xmlns:p14="http://schemas.microsoft.com/office/powerpoint/2010/main" val="1659298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E74F9-2A95-44CE-9240-62DC6D0D28B2}"/>
              </a:ext>
            </a:extLst>
          </p:cNvPr>
          <p:cNvSpPr>
            <a:spLocks noGrp="1"/>
          </p:cNvSpPr>
          <p:nvPr>
            <p:ph type="title"/>
          </p:nvPr>
        </p:nvSpPr>
        <p:spPr/>
        <p:txBody>
          <a:bodyPr/>
          <a:lstStyle/>
          <a:p>
            <a:pPr algn="l"/>
            <a:r>
              <a:rPr lang="en-ZA" sz="4400" dirty="0">
                <a:solidFill>
                  <a:srgbClr val="004B90"/>
                </a:solidFill>
                <a:latin typeface="Sansation" panose="02000000000000000000" pitchFamily="2" charset="0"/>
              </a:rPr>
              <a:t>Property Party Loses its fizz as tenants hold sway/</a:t>
            </a:r>
            <a:r>
              <a:rPr lang="en-ZA" sz="4400" dirty="0" err="1">
                <a:solidFill>
                  <a:srgbClr val="004B90"/>
                </a:solidFill>
                <a:latin typeface="Sansation" panose="02000000000000000000" pitchFamily="2" charset="0"/>
              </a:rPr>
              <a:t>contd</a:t>
            </a:r>
            <a:endParaRPr lang="en-ZA" sz="4400" dirty="0">
              <a:solidFill>
                <a:srgbClr val="6799C8"/>
              </a:solidFill>
              <a:latin typeface="Sansation" panose="02000000000000000000" pitchFamily="2" charset="0"/>
            </a:endParaRPr>
          </a:p>
        </p:txBody>
      </p:sp>
      <p:sp>
        <p:nvSpPr>
          <p:cNvPr id="3" name="Content Placeholder 2">
            <a:extLst>
              <a:ext uri="{FF2B5EF4-FFF2-40B4-BE49-F238E27FC236}">
                <a16:creationId xmlns:a16="http://schemas.microsoft.com/office/drawing/2014/main" id="{EE7237D4-9340-4C08-8D26-CB26B62B61CD}"/>
              </a:ext>
            </a:extLst>
          </p:cNvPr>
          <p:cNvSpPr>
            <a:spLocks noGrp="1"/>
          </p:cNvSpPr>
          <p:nvPr>
            <p:ph idx="1"/>
          </p:nvPr>
        </p:nvSpPr>
        <p:spPr>
          <a:xfrm>
            <a:off x="838200" y="1825625"/>
            <a:ext cx="10805160" cy="4667250"/>
          </a:xfrm>
        </p:spPr>
        <p:txBody>
          <a:bodyPr>
            <a:noAutofit/>
          </a:bodyPr>
          <a:lstStyle/>
          <a:p>
            <a:r>
              <a:rPr lang="en-US" sz="2800" dirty="0"/>
              <a:t>Regional Info</a:t>
            </a:r>
          </a:p>
          <a:p>
            <a:pPr lvl="1"/>
            <a:r>
              <a:rPr lang="en-US" b="0" i="1" dirty="0">
                <a:solidFill>
                  <a:srgbClr val="252524"/>
                </a:solidFill>
                <a:effectLst/>
                <a:latin typeface="Lora"/>
              </a:rPr>
              <a:t>Gauteng:</a:t>
            </a:r>
          </a:p>
          <a:p>
            <a:pPr lvl="2"/>
            <a:r>
              <a:rPr lang="en-US" b="0" i="1" dirty="0">
                <a:solidFill>
                  <a:srgbClr val="252524"/>
                </a:solidFill>
                <a:effectLst/>
                <a:latin typeface="Lora"/>
              </a:rPr>
              <a:t>is </a:t>
            </a:r>
            <a:r>
              <a:rPr lang="en-US" b="1" i="1" dirty="0">
                <a:solidFill>
                  <a:srgbClr val="252524"/>
                </a:solidFill>
                <a:effectLst/>
                <a:latin typeface="Lora"/>
              </a:rPr>
              <a:t>not yet showing signs of recovery</a:t>
            </a:r>
            <a:endParaRPr lang="en-US" b="1" i="1" dirty="0">
              <a:solidFill>
                <a:srgbClr val="252524"/>
              </a:solidFill>
              <a:latin typeface="Lora"/>
            </a:endParaRPr>
          </a:p>
          <a:p>
            <a:pPr lvl="2"/>
            <a:r>
              <a:rPr lang="en-US" b="0" i="1" dirty="0">
                <a:solidFill>
                  <a:srgbClr val="252524"/>
                </a:solidFill>
                <a:effectLst/>
                <a:latin typeface="Lora"/>
              </a:rPr>
              <a:t>home to half the country’s rental population</a:t>
            </a:r>
          </a:p>
          <a:p>
            <a:pPr lvl="2"/>
            <a:r>
              <a:rPr lang="en-US" b="0" i="1" dirty="0">
                <a:solidFill>
                  <a:srgbClr val="252524"/>
                </a:solidFill>
                <a:effectLst/>
                <a:latin typeface="Lora"/>
              </a:rPr>
              <a:t>the demand rating dipping below 50, accompanied by a persistently strong supply rating, which combined has resulted in a </a:t>
            </a:r>
            <a:r>
              <a:rPr lang="en-US" b="1" i="1" dirty="0">
                <a:solidFill>
                  <a:srgbClr val="252524"/>
                </a:solidFill>
                <a:effectLst/>
                <a:latin typeface="Lora"/>
              </a:rPr>
              <a:t>severely restricted market strength</a:t>
            </a:r>
            <a:r>
              <a:rPr lang="en-US" b="0" i="1" dirty="0">
                <a:solidFill>
                  <a:srgbClr val="252524"/>
                </a:solidFill>
                <a:effectLst/>
                <a:latin typeface="Lora"/>
              </a:rPr>
              <a:t>.</a:t>
            </a:r>
          </a:p>
          <a:p>
            <a:pPr lvl="2"/>
            <a:r>
              <a:rPr lang="en-US" b="0" i="1" dirty="0">
                <a:solidFill>
                  <a:srgbClr val="252524"/>
                </a:solidFill>
                <a:effectLst/>
                <a:latin typeface="Lora"/>
              </a:rPr>
              <a:t>The </a:t>
            </a:r>
            <a:r>
              <a:rPr lang="en-US" b="1" i="1" dirty="0">
                <a:solidFill>
                  <a:srgbClr val="252524"/>
                </a:solidFill>
                <a:effectLst/>
                <a:latin typeface="Lora"/>
              </a:rPr>
              <a:t>vacancy rate has recovered from 13.8% in the first quarter to 12.4% in the second quarter</a:t>
            </a:r>
          </a:p>
          <a:p>
            <a:pPr lvl="2"/>
            <a:r>
              <a:rPr lang="en-US" b="0" i="1" dirty="0">
                <a:solidFill>
                  <a:srgbClr val="252524"/>
                </a:solidFill>
                <a:effectLst/>
                <a:latin typeface="Lora"/>
              </a:rPr>
              <a:t>Of concern is </a:t>
            </a:r>
            <a:r>
              <a:rPr lang="en-US" b="1" i="1" dirty="0">
                <a:solidFill>
                  <a:srgbClr val="252524"/>
                </a:solidFill>
                <a:effectLst/>
                <a:latin typeface="Lora"/>
              </a:rPr>
              <a:t>Sandton</a:t>
            </a:r>
            <a:r>
              <a:rPr lang="en-US" b="0" i="1" dirty="0">
                <a:solidFill>
                  <a:srgbClr val="252524"/>
                </a:solidFill>
                <a:effectLst/>
                <a:latin typeface="Lora"/>
              </a:rPr>
              <a:t>, which has a high </a:t>
            </a:r>
            <a:r>
              <a:rPr lang="en-US" b="1" i="1" dirty="0">
                <a:solidFill>
                  <a:srgbClr val="252524"/>
                </a:solidFill>
                <a:effectLst/>
                <a:latin typeface="Lora"/>
              </a:rPr>
              <a:t>26.7% vacancy rate</a:t>
            </a:r>
          </a:p>
        </p:txBody>
      </p:sp>
    </p:spTree>
    <p:extLst>
      <p:ext uri="{BB962C8B-B14F-4D97-AF65-F5344CB8AC3E}">
        <p14:creationId xmlns:p14="http://schemas.microsoft.com/office/powerpoint/2010/main" val="1023307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E74F9-2A95-44CE-9240-62DC6D0D28B2}"/>
              </a:ext>
            </a:extLst>
          </p:cNvPr>
          <p:cNvSpPr>
            <a:spLocks noGrp="1"/>
          </p:cNvSpPr>
          <p:nvPr>
            <p:ph type="title"/>
          </p:nvPr>
        </p:nvSpPr>
        <p:spPr/>
        <p:txBody>
          <a:bodyPr/>
          <a:lstStyle/>
          <a:p>
            <a:pPr algn="l"/>
            <a:r>
              <a:rPr lang="en-ZA" sz="4400" dirty="0">
                <a:solidFill>
                  <a:srgbClr val="004B90"/>
                </a:solidFill>
                <a:latin typeface="Sansation" panose="02000000000000000000" pitchFamily="2" charset="0"/>
              </a:rPr>
              <a:t>Property Party Loses its fizz as tenants hold sway/</a:t>
            </a:r>
            <a:r>
              <a:rPr lang="en-ZA" sz="4400" dirty="0" err="1">
                <a:solidFill>
                  <a:srgbClr val="004B90"/>
                </a:solidFill>
                <a:latin typeface="Sansation" panose="02000000000000000000" pitchFamily="2" charset="0"/>
              </a:rPr>
              <a:t>contd</a:t>
            </a:r>
            <a:endParaRPr lang="en-ZA" sz="4400" dirty="0">
              <a:solidFill>
                <a:srgbClr val="6799C8"/>
              </a:solidFill>
              <a:latin typeface="Sansation" panose="02000000000000000000" pitchFamily="2" charset="0"/>
            </a:endParaRPr>
          </a:p>
        </p:txBody>
      </p:sp>
      <p:sp>
        <p:nvSpPr>
          <p:cNvPr id="3" name="Content Placeholder 2">
            <a:extLst>
              <a:ext uri="{FF2B5EF4-FFF2-40B4-BE49-F238E27FC236}">
                <a16:creationId xmlns:a16="http://schemas.microsoft.com/office/drawing/2014/main" id="{EE7237D4-9340-4C08-8D26-CB26B62B61CD}"/>
              </a:ext>
            </a:extLst>
          </p:cNvPr>
          <p:cNvSpPr>
            <a:spLocks noGrp="1"/>
          </p:cNvSpPr>
          <p:nvPr>
            <p:ph idx="1"/>
          </p:nvPr>
        </p:nvSpPr>
        <p:spPr>
          <a:xfrm>
            <a:off x="838200" y="1825625"/>
            <a:ext cx="10805160" cy="4667250"/>
          </a:xfrm>
        </p:spPr>
        <p:txBody>
          <a:bodyPr>
            <a:noAutofit/>
          </a:bodyPr>
          <a:lstStyle/>
          <a:p>
            <a:r>
              <a:rPr lang="en-US" sz="2800" dirty="0"/>
              <a:t>Regional Info/contd.</a:t>
            </a:r>
          </a:p>
          <a:p>
            <a:pPr lvl="1"/>
            <a:r>
              <a:rPr lang="en-US" i="1" dirty="0">
                <a:solidFill>
                  <a:srgbClr val="252524"/>
                </a:solidFill>
                <a:latin typeface="Lora"/>
              </a:rPr>
              <a:t>Western Cape:</a:t>
            </a:r>
          </a:p>
          <a:p>
            <a:pPr lvl="2"/>
            <a:r>
              <a:rPr lang="en-US" b="1" i="0" dirty="0">
                <a:solidFill>
                  <a:srgbClr val="252524"/>
                </a:solidFill>
                <a:effectLst/>
                <a:latin typeface="Lora"/>
              </a:rPr>
              <a:t>neither landlords nor estate agents have felt a recovery</a:t>
            </a:r>
            <a:r>
              <a:rPr lang="en-US" b="0" i="0" dirty="0">
                <a:solidFill>
                  <a:srgbClr val="252524"/>
                </a:solidFill>
                <a:effectLst/>
                <a:latin typeface="Lora"/>
              </a:rPr>
              <a:t> in the Western Cape market, where</a:t>
            </a:r>
          </a:p>
          <a:p>
            <a:pPr lvl="2"/>
            <a:r>
              <a:rPr lang="en-US" b="1" i="0" dirty="0">
                <a:solidFill>
                  <a:srgbClr val="252524"/>
                </a:solidFill>
                <a:effectLst/>
                <a:latin typeface="Lora"/>
              </a:rPr>
              <a:t>tenant demand has deteriorated</a:t>
            </a:r>
          </a:p>
          <a:p>
            <a:pPr lvl="2"/>
            <a:r>
              <a:rPr lang="en-US" i="1" dirty="0">
                <a:solidFill>
                  <a:srgbClr val="252524"/>
                </a:solidFill>
                <a:latin typeface="Lora"/>
              </a:rPr>
              <a:t>This </a:t>
            </a:r>
            <a:r>
              <a:rPr lang="en-US" b="1" i="1" dirty="0">
                <a:solidFill>
                  <a:srgbClr val="252524"/>
                </a:solidFill>
                <a:latin typeface="Lora"/>
              </a:rPr>
              <a:t>is the first time the Western Cape’s vacancy rate of 14.4% has breached double digits</a:t>
            </a:r>
          </a:p>
        </p:txBody>
      </p:sp>
    </p:spTree>
    <p:extLst>
      <p:ext uri="{BB962C8B-B14F-4D97-AF65-F5344CB8AC3E}">
        <p14:creationId xmlns:p14="http://schemas.microsoft.com/office/powerpoint/2010/main" val="3188639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E74F9-2A95-44CE-9240-62DC6D0D28B2}"/>
              </a:ext>
            </a:extLst>
          </p:cNvPr>
          <p:cNvSpPr>
            <a:spLocks noGrp="1"/>
          </p:cNvSpPr>
          <p:nvPr>
            <p:ph type="title"/>
          </p:nvPr>
        </p:nvSpPr>
        <p:spPr/>
        <p:txBody>
          <a:bodyPr/>
          <a:lstStyle/>
          <a:p>
            <a:pPr algn="l"/>
            <a:r>
              <a:rPr lang="en-ZA" sz="4400" dirty="0">
                <a:solidFill>
                  <a:srgbClr val="004B90"/>
                </a:solidFill>
                <a:latin typeface="Sansation" panose="02000000000000000000" pitchFamily="2" charset="0"/>
              </a:rPr>
              <a:t>Property Party Loses its fizz as tenants hold sway/</a:t>
            </a:r>
            <a:r>
              <a:rPr lang="en-ZA" sz="4400" dirty="0" err="1">
                <a:solidFill>
                  <a:srgbClr val="004B90"/>
                </a:solidFill>
                <a:latin typeface="Sansation" panose="02000000000000000000" pitchFamily="2" charset="0"/>
              </a:rPr>
              <a:t>contd</a:t>
            </a:r>
            <a:endParaRPr lang="en-ZA" sz="4400" dirty="0">
              <a:solidFill>
                <a:srgbClr val="6799C8"/>
              </a:solidFill>
              <a:latin typeface="Sansation" panose="02000000000000000000" pitchFamily="2" charset="0"/>
            </a:endParaRPr>
          </a:p>
        </p:txBody>
      </p:sp>
      <p:sp>
        <p:nvSpPr>
          <p:cNvPr id="3" name="Content Placeholder 2">
            <a:extLst>
              <a:ext uri="{FF2B5EF4-FFF2-40B4-BE49-F238E27FC236}">
                <a16:creationId xmlns:a16="http://schemas.microsoft.com/office/drawing/2014/main" id="{EE7237D4-9340-4C08-8D26-CB26B62B61CD}"/>
              </a:ext>
            </a:extLst>
          </p:cNvPr>
          <p:cNvSpPr>
            <a:spLocks noGrp="1"/>
          </p:cNvSpPr>
          <p:nvPr>
            <p:ph idx="1"/>
          </p:nvPr>
        </p:nvSpPr>
        <p:spPr>
          <a:xfrm>
            <a:off x="838200" y="1825625"/>
            <a:ext cx="10805160" cy="4667250"/>
          </a:xfrm>
        </p:spPr>
        <p:txBody>
          <a:bodyPr>
            <a:noAutofit/>
          </a:bodyPr>
          <a:lstStyle/>
          <a:p>
            <a:r>
              <a:rPr lang="en-US" sz="2800" dirty="0"/>
              <a:t>Regional Info/contd.</a:t>
            </a:r>
          </a:p>
          <a:p>
            <a:pPr lvl="1"/>
            <a:r>
              <a:rPr lang="en-US" b="0" i="1" dirty="0">
                <a:solidFill>
                  <a:srgbClr val="252524"/>
                </a:solidFill>
                <a:effectLst/>
                <a:latin typeface="Lora"/>
              </a:rPr>
              <a:t>KZN:</a:t>
            </a:r>
          </a:p>
          <a:p>
            <a:pPr lvl="2"/>
            <a:r>
              <a:rPr lang="en-US" b="1" i="1" dirty="0">
                <a:solidFill>
                  <a:srgbClr val="252524"/>
                </a:solidFill>
                <a:effectLst/>
                <a:latin typeface="Lora"/>
              </a:rPr>
              <a:t>landlords and estate agents perceive a stable supply</a:t>
            </a:r>
            <a:r>
              <a:rPr lang="en-US" b="0" i="1" dirty="0">
                <a:solidFill>
                  <a:srgbClr val="252524"/>
                </a:solidFill>
                <a:effectLst/>
                <a:latin typeface="Lora"/>
              </a:rPr>
              <a:t> rating, indicating that </a:t>
            </a:r>
          </a:p>
          <a:p>
            <a:pPr lvl="2"/>
            <a:r>
              <a:rPr lang="en-US" b="0" i="1" dirty="0">
                <a:solidFill>
                  <a:srgbClr val="252524"/>
                </a:solidFill>
                <a:effectLst/>
                <a:latin typeface="Lora"/>
              </a:rPr>
              <a:t>the potential </a:t>
            </a:r>
            <a:r>
              <a:rPr lang="en-US" b="1" i="1" dirty="0">
                <a:solidFill>
                  <a:srgbClr val="252524"/>
                </a:solidFill>
                <a:effectLst/>
                <a:latin typeface="Lora"/>
              </a:rPr>
              <a:t>shock of the pandemic </a:t>
            </a:r>
            <a:r>
              <a:rPr lang="en-US" b="0" i="1" dirty="0">
                <a:solidFill>
                  <a:srgbClr val="252524"/>
                </a:solidFill>
                <a:effectLst/>
                <a:latin typeface="Lora"/>
              </a:rPr>
              <a:t>on market strength was </a:t>
            </a:r>
            <a:r>
              <a:rPr lang="en-US" b="1" i="1" dirty="0">
                <a:solidFill>
                  <a:srgbClr val="252524"/>
                </a:solidFill>
                <a:effectLst/>
                <a:latin typeface="Lora"/>
              </a:rPr>
              <a:t>cushioned by a recent history of limited supply of new rental property stock</a:t>
            </a:r>
            <a:r>
              <a:rPr lang="en-US" b="0" i="1" dirty="0">
                <a:solidFill>
                  <a:srgbClr val="252524"/>
                </a:solidFill>
                <a:effectLst/>
                <a:latin typeface="Lora"/>
              </a:rPr>
              <a:t>.</a:t>
            </a:r>
          </a:p>
          <a:p>
            <a:pPr lvl="2"/>
            <a:r>
              <a:rPr lang="en-US" b="0" i="1" dirty="0">
                <a:solidFill>
                  <a:srgbClr val="252524"/>
                </a:solidFill>
                <a:effectLst/>
                <a:latin typeface="Lora"/>
              </a:rPr>
              <a:t>Though the </a:t>
            </a:r>
            <a:r>
              <a:rPr lang="en-US" b="1" i="1" dirty="0">
                <a:solidFill>
                  <a:srgbClr val="252524"/>
                </a:solidFill>
                <a:effectLst/>
                <a:latin typeface="Lora"/>
              </a:rPr>
              <a:t>demand rating has diminished over time</a:t>
            </a:r>
            <a:r>
              <a:rPr lang="en-US" b="0" i="1" dirty="0">
                <a:solidFill>
                  <a:srgbClr val="252524"/>
                </a:solidFill>
                <a:effectLst/>
                <a:latin typeface="Lora"/>
              </a:rPr>
              <a:t>, it continues to </a:t>
            </a:r>
            <a:r>
              <a:rPr lang="en-US" b="1" i="1" dirty="0">
                <a:solidFill>
                  <a:srgbClr val="252524"/>
                </a:solidFill>
                <a:effectLst/>
                <a:latin typeface="Lora"/>
              </a:rPr>
              <a:t>support sufficient demand for the available supply</a:t>
            </a:r>
            <a:r>
              <a:rPr lang="en-US" b="0" i="1" dirty="0">
                <a:solidFill>
                  <a:srgbClr val="252524"/>
                </a:solidFill>
                <a:effectLst/>
                <a:latin typeface="Lora"/>
              </a:rPr>
              <a:t> and has been able to </a:t>
            </a:r>
            <a:r>
              <a:rPr lang="en-US" b="1" i="1" dirty="0">
                <a:solidFill>
                  <a:srgbClr val="252524"/>
                </a:solidFill>
                <a:effectLst/>
                <a:latin typeface="Lora"/>
              </a:rPr>
              <a:t>maintain a positive escalation</a:t>
            </a:r>
          </a:p>
          <a:p>
            <a:pPr lvl="2"/>
            <a:r>
              <a:rPr lang="en-US" b="1" i="1" dirty="0">
                <a:solidFill>
                  <a:srgbClr val="252524"/>
                </a:solidFill>
                <a:effectLst/>
                <a:latin typeface="Lora"/>
              </a:rPr>
              <a:t>Vacancies</a:t>
            </a:r>
            <a:r>
              <a:rPr lang="en-US" b="0" i="1" dirty="0">
                <a:solidFill>
                  <a:srgbClr val="252524"/>
                </a:solidFill>
                <a:effectLst/>
                <a:latin typeface="Lora"/>
              </a:rPr>
              <a:t> in the </a:t>
            </a:r>
            <a:r>
              <a:rPr lang="en-US" b="1" i="1" dirty="0">
                <a:solidFill>
                  <a:srgbClr val="252524"/>
                </a:solidFill>
                <a:effectLst/>
                <a:latin typeface="Lora"/>
              </a:rPr>
              <a:t>North Coast area </a:t>
            </a:r>
            <a:r>
              <a:rPr lang="en-US" b="0" i="1" dirty="0">
                <a:solidFill>
                  <a:srgbClr val="252524"/>
                </a:solidFill>
                <a:effectLst/>
                <a:latin typeface="Lora"/>
              </a:rPr>
              <a:t>have </a:t>
            </a:r>
            <a:r>
              <a:rPr lang="en-US" b="1" i="1" dirty="0">
                <a:solidFill>
                  <a:srgbClr val="252524"/>
                </a:solidFill>
                <a:effectLst/>
                <a:latin typeface="Lora"/>
              </a:rPr>
              <a:t>increased to 17.2% </a:t>
            </a:r>
            <a:r>
              <a:rPr lang="en-US" b="0" i="1" dirty="0">
                <a:solidFill>
                  <a:srgbClr val="252524"/>
                </a:solidFill>
                <a:effectLst/>
                <a:latin typeface="Lora"/>
              </a:rPr>
              <a:t>due to limited new supply.</a:t>
            </a:r>
          </a:p>
        </p:txBody>
      </p:sp>
    </p:spTree>
    <p:extLst>
      <p:ext uri="{BB962C8B-B14F-4D97-AF65-F5344CB8AC3E}">
        <p14:creationId xmlns:p14="http://schemas.microsoft.com/office/powerpoint/2010/main" val="3950598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E74F9-2A95-44CE-9240-62DC6D0D28B2}"/>
              </a:ext>
            </a:extLst>
          </p:cNvPr>
          <p:cNvSpPr>
            <a:spLocks noGrp="1"/>
          </p:cNvSpPr>
          <p:nvPr>
            <p:ph type="title"/>
          </p:nvPr>
        </p:nvSpPr>
        <p:spPr/>
        <p:txBody>
          <a:bodyPr/>
          <a:lstStyle/>
          <a:p>
            <a:pPr algn="l"/>
            <a:r>
              <a:rPr lang="en-ZA" sz="4400" dirty="0">
                <a:solidFill>
                  <a:srgbClr val="004B90"/>
                </a:solidFill>
                <a:latin typeface="Sansation" panose="02000000000000000000" pitchFamily="2" charset="0"/>
              </a:rPr>
              <a:t>Property Party Loses its fizz as tenants hold sway/</a:t>
            </a:r>
            <a:r>
              <a:rPr lang="en-ZA" sz="4400" dirty="0" err="1">
                <a:solidFill>
                  <a:srgbClr val="004B90"/>
                </a:solidFill>
                <a:latin typeface="Sansation" panose="02000000000000000000" pitchFamily="2" charset="0"/>
              </a:rPr>
              <a:t>contd</a:t>
            </a:r>
            <a:endParaRPr lang="en-ZA" sz="4400" dirty="0">
              <a:solidFill>
                <a:srgbClr val="6799C8"/>
              </a:solidFill>
              <a:latin typeface="Sansation" panose="02000000000000000000" pitchFamily="2" charset="0"/>
            </a:endParaRPr>
          </a:p>
        </p:txBody>
      </p:sp>
      <p:sp>
        <p:nvSpPr>
          <p:cNvPr id="3" name="Content Placeholder 2">
            <a:extLst>
              <a:ext uri="{FF2B5EF4-FFF2-40B4-BE49-F238E27FC236}">
                <a16:creationId xmlns:a16="http://schemas.microsoft.com/office/drawing/2014/main" id="{EE7237D4-9340-4C08-8D26-CB26B62B61CD}"/>
              </a:ext>
            </a:extLst>
          </p:cNvPr>
          <p:cNvSpPr>
            <a:spLocks noGrp="1"/>
          </p:cNvSpPr>
          <p:nvPr>
            <p:ph idx="1"/>
          </p:nvPr>
        </p:nvSpPr>
        <p:spPr>
          <a:xfrm>
            <a:off x="838200" y="1825625"/>
            <a:ext cx="10805160" cy="4667250"/>
          </a:xfrm>
        </p:spPr>
        <p:txBody>
          <a:bodyPr>
            <a:noAutofit/>
          </a:bodyPr>
          <a:lstStyle/>
          <a:p>
            <a:r>
              <a:rPr lang="en-US" sz="2800" dirty="0"/>
              <a:t>Affordability</a:t>
            </a:r>
          </a:p>
          <a:p>
            <a:pPr lvl="1"/>
            <a:r>
              <a:rPr lang="en-US" b="1" i="1" dirty="0">
                <a:solidFill>
                  <a:srgbClr val="252524"/>
                </a:solidFill>
                <a:effectLst/>
                <a:latin typeface="Lora"/>
              </a:rPr>
              <a:t>tenant payment recovery is painfully slow</a:t>
            </a:r>
          </a:p>
          <a:p>
            <a:pPr lvl="1"/>
            <a:r>
              <a:rPr lang="en-US" b="1" i="1" dirty="0">
                <a:solidFill>
                  <a:srgbClr val="252524"/>
                </a:solidFill>
                <a:effectLst/>
                <a:latin typeface="Lora"/>
              </a:rPr>
              <a:t>78.38% of tenants are back in good standing </a:t>
            </a:r>
            <a:r>
              <a:rPr lang="en-US" b="0" i="1" dirty="0">
                <a:solidFill>
                  <a:srgbClr val="252524"/>
                </a:solidFill>
                <a:effectLst/>
                <a:latin typeface="Lora"/>
              </a:rPr>
              <a:t>for the first quarter of 2021</a:t>
            </a:r>
          </a:p>
          <a:p>
            <a:pPr lvl="1"/>
            <a:r>
              <a:rPr lang="en-US" b="1" i="1" dirty="0">
                <a:solidFill>
                  <a:srgbClr val="252524"/>
                </a:solidFill>
                <a:effectLst/>
                <a:latin typeface="Lora"/>
              </a:rPr>
              <a:t>Tenants in good standing </a:t>
            </a:r>
            <a:r>
              <a:rPr lang="en-US" b="0" i="1" dirty="0">
                <a:solidFill>
                  <a:srgbClr val="252524"/>
                </a:solidFill>
                <a:effectLst/>
                <a:latin typeface="Lora"/>
              </a:rPr>
              <a:t>are those whose accounts, including any arrears, have been </a:t>
            </a:r>
            <a:r>
              <a:rPr lang="en-US" b="1" i="1" dirty="0">
                <a:solidFill>
                  <a:srgbClr val="252524"/>
                </a:solidFill>
                <a:effectLst/>
                <a:latin typeface="Lora"/>
              </a:rPr>
              <a:t>settled in full by the 30th of the month</a:t>
            </a:r>
          </a:p>
          <a:p>
            <a:pPr lvl="1"/>
            <a:r>
              <a:rPr lang="en-US" b="1" i="1" dirty="0">
                <a:solidFill>
                  <a:srgbClr val="252524"/>
                </a:solidFill>
                <a:effectLst/>
                <a:latin typeface="Lora"/>
              </a:rPr>
              <a:t>Tenants in arrears with a salary are still recovering from their partial, full or temporary loss of earnings</a:t>
            </a:r>
            <a:r>
              <a:rPr lang="en-US" b="0" i="1" dirty="0">
                <a:solidFill>
                  <a:srgbClr val="252524"/>
                </a:solidFill>
                <a:effectLst/>
                <a:latin typeface="Lora"/>
              </a:rPr>
              <a:t> during the hard lockdown in the second quarter of 2020.</a:t>
            </a:r>
          </a:p>
          <a:p>
            <a:pPr lvl="1"/>
            <a:r>
              <a:rPr lang="en-US" b="0" i="1" dirty="0">
                <a:solidFill>
                  <a:srgbClr val="252524"/>
                </a:solidFill>
                <a:effectLst/>
                <a:latin typeface="Lora"/>
              </a:rPr>
              <a:t>A total of </a:t>
            </a:r>
            <a:r>
              <a:rPr lang="en-US" b="1" i="1" dirty="0">
                <a:solidFill>
                  <a:srgbClr val="252524"/>
                </a:solidFill>
                <a:effectLst/>
                <a:latin typeface="Lora"/>
              </a:rPr>
              <a:t>13.9% of tenants are stuck in the partial payments category</a:t>
            </a:r>
            <a:r>
              <a:rPr lang="en-US" b="0" i="1" dirty="0">
                <a:solidFill>
                  <a:srgbClr val="252524"/>
                </a:solidFill>
                <a:effectLst/>
                <a:latin typeface="Lora"/>
              </a:rPr>
              <a:t>.</a:t>
            </a:r>
          </a:p>
        </p:txBody>
      </p:sp>
    </p:spTree>
    <p:extLst>
      <p:ext uri="{BB962C8B-B14F-4D97-AF65-F5344CB8AC3E}">
        <p14:creationId xmlns:p14="http://schemas.microsoft.com/office/powerpoint/2010/main" val="1566510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FAD8F-1B57-4553-96A5-7CE29541372E}"/>
              </a:ext>
            </a:extLst>
          </p:cNvPr>
          <p:cNvSpPr>
            <a:spLocks noGrp="1"/>
          </p:cNvSpPr>
          <p:nvPr>
            <p:ph type="ctrTitle"/>
          </p:nvPr>
        </p:nvSpPr>
        <p:spPr>
          <a:xfrm>
            <a:off x="1524000" y="2170176"/>
            <a:ext cx="9144000" cy="2135987"/>
          </a:xfrm>
          <a:solidFill>
            <a:srgbClr val="004B90"/>
          </a:solidFill>
        </p:spPr>
        <p:txBody>
          <a:bodyPr anchor="ctr" anchorCtr="1">
            <a:normAutofit/>
          </a:bodyPr>
          <a:lstStyle/>
          <a:p>
            <a:r>
              <a:rPr lang="en-ZA" b="1" dirty="0">
                <a:solidFill>
                  <a:schemeClr val="bg1"/>
                </a:solidFill>
                <a:latin typeface="Sansation" panose="02000000000000000000" pitchFamily="2" charset="0"/>
              </a:rPr>
              <a:t>Escalating Municipal Charges</a:t>
            </a:r>
          </a:p>
        </p:txBody>
      </p:sp>
      <p:sp>
        <p:nvSpPr>
          <p:cNvPr id="7" name="Title 1">
            <a:extLst>
              <a:ext uri="{FF2B5EF4-FFF2-40B4-BE49-F238E27FC236}">
                <a16:creationId xmlns:a16="http://schemas.microsoft.com/office/drawing/2014/main" id="{B4953A85-D024-4214-9C3D-697FB587306F}"/>
              </a:ext>
            </a:extLst>
          </p:cNvPr>
          <p:cNvSpPr txBox="1">
            <a:spLocks/>
          </p:cNvSpPr>
          <p:nvPr/>
        </p:nvSpPr>
        <p:spPr>
          <a:xfrm>
            <a:off x="1524000" y="731575"/>
            <a:ext cx="9144000" cy="65313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300" dirty="0">
                <a:solidFill>
                  <a:srgbClr val="004B90"/>
                </a:solidFill>
                <a:latin typeface="Sansation" panose="02000000000000000000" pitchFamily="2" charset="0"/>
              </a:rPr>
              <a:t>Rental Market Stats – July 2021</a:t>
            </a:r>
            <a:endParaRPr lang="en-ZA" sz="4300" dirty="0">
              <a:solidFill>
                <a:srgbClr val="6799C8"/>
              </a:solidFill>
              <a:latin typeface="Sansation" panose="02000000000000000000" pitchFamily="2" charset="0"/>
            </a:endParaRPr>
          </a:p>
        </p:txBody>
      </p:sp>
    </p:spTree>
    <p:extLst>
      <p:ext uri="{BB962C8B-B14F-4D97-AF65-F5344CB8AC3E}">
        <p14:creationId xmlns:p14="http://schemas.microsoft.com/office/powerpoint/2010/main" val="36799292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E74F9-2A95-44CE-9240-62DC6D0D28B2}"/>
              </a:ext>
            </a:extLst>
          </p:cNvPr>
          <p:cNvSpPr>
            <a:spLocks noGrp="1"/>
          </p:cNvSpPr>
          <p:nvPr>
            <p:ph type="title"/>
          </p:nvPr>
        </p:nvSpPr>
        <p:spPr/>
        <p:txBody>
          <a:bodyPr/>
          <a:lstStyle/>
          <a:p>
            <a:r>
              <a:rPr lang="en-ZA" sz="4400" dirty="0">
                <a:solidFill>
                  <a:srgbClr val="004B90"/>
                </a:solidFill>
                <a:latin typeface="Sansation" panose="02000000000000000000" pitchFamily="2" charset="0"/>
              </a:rPr>
              <a:t>Escalating Municipal Charges</a:t>
            </a:r>
            <a:endParaRPr lang="en-ZA" dirty="0"/>
          </a:p>
        </p:txBody>
      </p:sp>
      <p:sp>
        <p:nvSpPr>
          <p:cNvPr id="3" name="Content Placeholder 2">
            <a:extLst>
              <a:ext uri="{FF2B5EF4-FFF2-40B4-BE49-F238E27FC236}">
                <a16:creationId xmlns:a16="http://schemas.microsoft.com/office/drawing/2014/main" id="{EE7237D4-9340-4C08-8D26-CB26B62B61CD}"/>
              </a:ext>
            </a:extLst>
          </p:cNvPr>
          <p:cNvSpPr>
            <a:spLocks noGrp="1"/>
          </p:cNvSpPr>
          <p:nvPr>
            <p:ph idx="1"/>
          </p:nvPr>
        </p:nvSpPr>
        <p:spPr>
          <a:xfrm>
            <a:off x="838200" y="1825625"/>
            <a:ext cx="10805160" cy="4667250"/>
          </a:xfrm>
        </p:spPr>
        <p:txBody>
          <a:bodyPr>
            <a:noAutofit/>
          </a:bodyPr>
          <a:lstStyle/>
          <a:p>
            <a:r>
              <a:rPr lang="en-US" dirty="0">
                <a:hlinkClick r:id="rId3"/>
              </a:rPr>
              <a:t>What you need to know about SA's rapidly escalating municipal charges </a:t>
            </a:r>
            <a:r>
              <a:rPr lang="en-US" dirty="0"/>
              <a:t>(Source: Property24, ss 21/6/2021)</a:t>
            </a:r>
          </a:p>
          <a:p>
            <a:pPr lvl="1"/>
            <a:r>
              <a:rPr lang="en-US" i="1" dirty="0"/>
              <a:t>"At a time when many people across the country are still feeling the ripple effects of the Covid-19 pandemic </a:t>
            </a:r>
            <a:r>
              <a:rPr lang="en-US" i="1" dirty="0" err="1"/>
              <a:t>characterised</a:t>
            </a:r>
            <a:r>
              <a:rPr lang="en-US" i="1" dirty="0"/>
              <a:t> as it was by job losses, growing unemployment and financial insecurit</a:t>
            </a:r>
            <a:r>
              <a:rPr lang="en-US" b="1" i="1" dirty="0"/>
              <a:t>y, property owners and tenants in South Africa will be hard hit</a:t>
            </a:r>
            <a:r>
              <a:rPr lang="en-US" i="1" dirty="0"/>
              <a:t> in the coming months </a:t>
            </a:r>
            <a:r>
              <a:rPr lang="en-US" b="1" i="1" dirty="0"/>
              <a:t>by double digit escalations in municipal usage charges</a:t>
            </a:r>
            <a:r>
              <a:rPr lang="en-US" i="1" dirty="0"/>
              <a:t>.”</a:t>
            </a:r>
          </a:p>
          <a:p>
            <a:pPr lvl="1"/>
            <a:r>
              <a:rPr lang="en-US" b="1" i="1" dirty="0"/>
              <a:t>These escalating costs are not only impacting property owners but also tenants</a:t>
            </a:r>
            <a:r>
              <a:rPr lang="en-US" i="1" dirty="0"/>
              <a:t> given that in recent years, </a:t>
            </a:r>
            <a:r>
              <a:rPr lang="en-US" b="1" i="1" dirty="0"/>
              <a:t>municipal usage charges</a:t>
            </a:r>
            <a:r>
              <a:rPr lang="en-US" i="1" dirty="0"/>
              <a:t> – even for sectional title properties - </a:t>
            </a:r>
            <a:r>
              <a:rPr lang="en-US" b="1" i="1" dirty="0"/>
              <a:t>have increasingly been passed on to property tenants</a:t>
            </a:r>
            <a:r>
              <a:rPr lang="en-US" i="1" dirty="0"/>
              <a:t> with new lease agreements now typically including </a:t>
            </a:r>
            <a:r>
              <a:rPr lang="en-US" i="1" dirty="0" err="1"/>
              <a:t>itemised</a:t>
            </a:r>
            <a:r>
              <a:rPr lang="en-US" i="1" dirty="0"/>
              <a:t> charges</a:t>
            </a:r>
          </a:p>
        </p:txBody>
      </p:sp>
    </p:spTree>
    <p:extLst>
      <p:ext uri="{BB962C8B-B14F-4D97-AF65-F5344CB8AC3E}">
        <p14:creationId xmlns:p14="http://schemas.microsoft.com/office/powerpoint/2010/main" val="1541963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E74F9-2A95-44CE-9240-62DC6D0D28B2}"/>
              </a:ext>
            </a:extLst>
          </p:cNvPr>
          <p:cNvSpPr>
            <a:spLocks noGrp="1"/>
          </p:cNvSpPr>
          <p:nvPr>
            <p:ph type="title"/>
          </p:nvPr>
        </p:nvSpPr>
        <p:spPr/>
        <p:txBody>
          <a:bodyPr/>
          <a:lstStyle/>
          <a:p>
            <a:r>
              <a:rPr lang="en-ZA" sz="4400" dirty="0">
                <a:solidFill>
                  <a:srgbClr val="004B90"/>
                </a:solidFill>
                <a:latin typeface="Sansation" panose="02000000000000000000" pitchFamily="2" charset="0"/>
              </a:rPr>
              <a:t>Escalating Municipal Charges</a:t>
            </a:r>
            <a:endParaRPr lang="en-ZA" dirty="0"/>
          </a:p>
        </p:txBody>
      </p:sp>
      <p:sp>
        <p:nvSpPr>
          <p:cNvPr id="3" name="Content Placeholder 2">
            <a:extLst>
              <a:ext uri="{FF2B5EF4-FFF2-40B4-BE49-F238E27FC236}">
                <a16:creationId xmlns:a16="http://schemas.microsoft.com/office/drawing/2014/main" id="{EE7237D4-9340-4C08-8D26-CB26B62B61CD}"/>
              </a:ext>
            </a:extLst>
          </p:cNvPr>
          <p:cNvSpPr>
            <a:spLocks noGrp="1"/>
          </p:cNvSpPr>
          <p:nvPr>
            <p:ph idx="1"/>
          </p:nvPr>
        </p:nvSpPr>
        <p:spPr>
          <a:xfrm>
            <a:off x="838200" y="1825625"/>
            <a:ext cx="10805160" cy="4667250"/>
          </a:xfrm>
        </p:spPr>
        <p:txBody>
          <a:bodyPr>
            <a:noAutofit/>
          </a:bodyPr>
          <a:lstStyle/>
          <a:p>
            <a:r>
              <a:rPr lang="en-US" dirty="0">
                <a:hlinkClick r:id="rId3"/>
              </a:rPr>
              <a:t>What you need to know about SA's rapidly escalating municipal charges </a:t>
            </a:r>
            <a:r>
              <a:rPr lang="en-US" dirty="0"/>
              <a:t>(Source: Property24)/contd.</a:t>
            </a:r>
          </a:p>
          <a:p>
            <a:pPr lvl="1"/>
            <a:r>
              <a:rPr lang="en-US" b="1" i="1" dirty="0"/>
              <a:t>'Negative escalations, market under pressure’</a:t>
            </a:r>
            <a:r>
              <a:rPr lang="en-US" i="1" dirty="0"/>
              <a:t> - In previous years, rental escalations – which are typically in line with inflation - have come under pressure as a result of low GDP. The Covid-19 pandemic exacerbated the situation given that </a:t>
            </a:r>
            <a:r>
              <a:rPr lang="en-US" b="1" i="1" dirty="0"/>
              <a:t>most people’s incomes have not grown in the past year</a:t>
            </a:r>
            <a:r>
              <a:rPr lang="en-US" i="1" dirty="0"/>
              <a:t> with the result that </a:t>
            </a:r>
            <a:r>
              <a:rPr lang="en-US" b="1" i="1" dirty="0"/>
              <a:t>rental increases have been very low</a:t>
            </a:r>
            <a:r>
              <a:rPr lang="en-US" i="1" dirty="0"/>
              <a:t>. </a:t>
            </a:r>
            <a:r>
              <a:rPr lang="en-US" b="1" i="1" dirty="0"/>
              <a:t>In some instances</a:t>
            </a:r>
            <a:r>
              <a:rPr lang="en-US" i="1" dirty="0"/>
              <a:t>, says Dickens, </a:t>
            </a:r>
            <a:r>
              <a:rPr lang="en-US" b="1" i="1" dirty="0"/>
              <a:t>escalations have even morphed into negative escalations</a:t>
            </a:r>
            <a:r>
              <a:rPr lang="en-US" i="1" dirty="0"/>
              <a:t>.</a:t>
            </a:r>
          </a:p>
        </p:txBody>
      </p:sp>
    </p:spTree>
    <p:extLst>
      <p:ext uri="{BB962C8B-B14F-4D97-AF65-F5344CB8AC3E}">
        <p14:creationId xmlns:p14="http://schemas.microsoft.com/office/powerpoint/2010/main" val="551207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FAD8F-1B57-4553-96A5-7CE29541372E}"/>
              </a:ext>
            </a:extLst>
          </p:cNvPr>
          <p:cNvSpPr>
            <a:spLocks noGrp="1"/>
          </p:cNvSpPr>
          <p:nvPr>
            <p:ph type="ctrTitle"/>
          </p:nvPr>
        </p:nvSpPr>
        <p:spPr>
          <a:xfrm>
            <a:off x="1524000" y="2170176"/>
            <a:ext cx="9144000" cy="2135987"/>
          </a:xfrm>
          <a:solidFill>
            <a:srgbClr val="004B90"/>
          </a:solidFill>
        </p:spPr>
        <p:txBody>
          <a:bodyPr anchor="ctr" anchorCtr="1">
            <a:normAutofit/>
          </a:bodyPr>
          <a:lstStyle/>
          <a:p>
            <a:r>
              <a:rPr lang="en-ZA" b="1" dirty="0">
                <a:solidFill>
                  <a:schemeClr val="bg1"/>
                </a:solidFill>
                <a:latin typeface="Sansation" panose="02000000000000000000" pitchFamily="2" charset="0"/>
              </a:rPr>
              <a:t>Sources</a:t>
            </a:r>
          </a:p>
        </p:txBody>
      </p:sp>
      <p:sp>
        <p:nvSpPr>
          <p:cNvPr id="7" name="Title 1">
            <a:extLst>
              <a:ext uri="{FF2B5EF4-FFF2-40B4-BE49-F238E27FC236}">
                <a16:creationId xmlns:a16="http://schemas.microsoft.com/office/drawing/2014/main" id="{B4953A85-D024-4214-9C3D-697FB587306F}"/>
              </a:ext>
            </a:extLst>
          </p:cNvPr>
          <p:cNvSpPr txBox="1">
            <a:spLocks/>
          </p:cNvSpPr>
          <p:nvPr/>
        </p:nvSpPr>
        <p:spPr>
          <a:xfrm>
            <a:off x="1524000" y="731575"/>
            <a:ext cx="9144000" cy="65313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300" dirty="0">
                <a:solidFill>
                  <a:srgbClr val="004B90"/>
                </a:solidFill>
                <a:latin typeface="Sansation" panose="02000000000000000000" pitchFamily="2" charset="0"/>
              </a:rPr>
              <a:t>Rental Market Stats – July 2021</a:t>
            </a:r>
            <a:endParaRPr lang="en-ZA" sz="4300" dirty="0">
              <a:solidFill>
                <a:srgbClr val="6799C8"/>
              </a:solidFill>
              <a:latin typeface="Sansation" panose="02000000000000000000" pitchFamily="2" charset="0"/>
            </a:endParaRPr>
          </a:p>
        </p:txBody>
      </p:sp>
    </p:spTree>
    <p:extLst>
      <p:ext uri="{BB962C8B-B14F-4D97-AF65-F5344CB8AC3E}">
        <p14:creationId xmlns:p14="http://schemas.microsoft.com/office/powerpoint/2010/main" val="23878064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E74F9-2A95-44CE-9240-62DC6D0D28B2}"/>
              </a:ext>
            </a:extLst>
          </p:cNvPr>
          <p:cNvSpPr>
            <a:spLocks noGrp="1"/>
          </p:cNvSpPr>
          <p:nvPr>
            <p:ph type="title"/>
          </p:nvPr>
        </p:nvSpPr>
        <p:spPr/>
        <p:txBody>
          <a:bodyPr/>
          <a:lstStyle/>
          <a:p>
            <a:r>
              <a:rPr lang="en-ZA" sz="4400" dirty="0">
                <a:solidFill>
                  <a:srgbClr val="004B90"/>
                </a:solidFill>
                <a:latin typeface="Sansation" panose="02000000000000000000" pitchFamily="2" charset="0"/>
              </a:rPr>
              <a:t>More Sources</a:t>
            </a:r>
            <a:endParaRPr lang="en-ZA" dirty="0"/>
          </a:p>
        </p:txBody>
      </p:sp>
      <p:sp>
        <p:nvSpPr>
          <p:cNvPr id="3" name="Content Placeholder 2">
            <a:extLst>
              <a:ext uri="{FF2B5EF4-FFF2-40B4-BE49-F238E27FC236}">
                <a16:creationId xmlns:a16="http://schemas.microsoft.com/office/drawing/2014/main" id="{EE7237D4-9340-4C08-8D26-CB26B62B61CD}"/>
              </a:ext>
            </a:extLst>
          </p:cNvPr>
          <p:cNvSpPr>
            <a:spLocks noGrp="1"/>
          </p:cNvSpPr>
          <p:nvPr>
            <p:ph idx="1"/>
          </p:nvPr>
        </p:nvSpPr>
        <p:spPr>
          <a:xfrm>
            <a:off x="838200" y="1825625"/>
            <a:ext cx="10805160" cy="4667250"/>
          </a:xfrm>
        </p:spPr>
        <p:txBody>
          <a:bodyPr>
            <a:noAutofit/>
          </a:bodyPr>
          <a:lstStyle/>
          <a:p>
            <a:r>
              <a:rPr lang="en-US" dirty="0"/>
              <a:t>We've dropped over the edge! - </a:t>
            </a:r>
            <a:r>
              <a:rPr lang="en-US" dirty="0">
                <a:hlinkClick r:id="rId3"/>
              </a:rPr>
              <a:t>https://blog.tpn.co.za/2021/03/we-went-over-cliff.html</a:t>
            </a:r>
            <a:endParaRPr lang="en-US" dirty="0"/>
          </a:p>
          <a:p>
            <a:r>
              <a:rPr lang="en-US" dirty="0"/>
              <a:t>TPN Vacancy Survey 2021 Q2 - </a:t>
            </a:r>
            <a:r>
              <a:rPr lang="en-US" dirty="0">
                <a:hlinkClick r:id="rId4"/>
              </a:rPr>
              <a:t>https://www.tpn.co.za/Group/Home/Media</a:t>
            </a:r>
            <a:endParaRPr lang="en-US" sz="2800" dirty="0"/>
          </a:p>
          <a:p>
            <a:r>
              <a:rPr lang="en-US" dirty="0"/>
              <a:t>Landlords report higher vacancies than estate agents - </a:t>
            </a:r>
            <a:r>
              <a:rPr lang="en-US" dirty="0">
                <a:hlinkClick r:id="rId5"/>
              </a:rPr>
              <a:t>https://blog.tpn.co.za/2021/06/landlords-report-higher-vacancies-than.html</a:t>
            </a:r>
            <a:endParaRPr lang="en-US" dirty="0"/>
          </a:p>
          <a:p>
            <a:pPr marL="0" indent="0">
              <a:buNone/>
            </a:pPr>
            <a:endParaRPr lang="en-US" sz="2800" dirty="0"/>
          </a:p>
          <a:p>
            <a:endParaRPr lang="en-US" sz="2800" dirty="0"/>
          </a:p>
        </p:txBody>
      </p:sp>
    </p:spTree>
    <p:extLst>
      <p:ext uri="{BB962C8B-B14F-4D97-AF65-F5344CB8AC3E}">
        <p14:creationId xmlns:p14="http://schemas.microsoft.com/office/powerpoint/2010/main" val="3025480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FAD8F-1B57-4553-96A5-7CE29541372E}"/>
              </a:ext>
            </a:extLst>
          </p:cNvPr>
          <p:cNvSpPr>
            <a:spLocks noGrp="1"/>
          </p:cNvSpPr>
          <p:nvPr>
            <p:ph type="ctrTitle"/>
          </p:nvPr>
        </p:nvSpPr>
        <p:spPr>
          <a:xfrm>
            <a:off x="1524000" y="2170176"/>
            <a:ext cx="9144000" cy="2135987"/>
          </a:xfrm>
          <a:solidFill>
            <a:srgbClr val="004B90"/>
          </a:solidFill>
        </p:spPr>
        <p:txBody>
          <a:bodyPr anchor="ctr" anchorCtr="1">
            <a:normAutofit/>
          </a:bodyPr>
          <a:lstStyle/>
          <a:p>
            <a:r>
              <a:rPr lang="en-ZA" b="1" dirty="0">
                <a:solidFill>
                  <a:schemeClr val="bg1"/>
                </a:solidFill>
                <a:latin typeface="Sansation" panose="02000000000000000000" pitchFamily="2" charset="0"/>
              </a:rPr>
              <a:t>Overview</a:t>
            </a:r>
          </a:p>
        </p:txBody>
      </p:sp>
      <p:sp>
        <p:nvSpPr>
          <p:cNvPr id="7" name="Title 1">
            <a:extLst>
              <a:ext uri="{FF2B5EF4-FFF2-40B4-BE49-F238E27FC236}">
                <a16:creationId xmlns:a16="http://schemas.microsoft.com/office/drawing/2014/main" id="{B4953A85-D024-4214-9C3D-697FB587306F}"/>
              </a:ext>
            </a:extLst>
          </p:cNvPr>
          <p:cNvSpPr txBox="1">
            <a:spLocks/>
          </p:cNvSpPr>
          <p:nvPr/>
        </p:nvSpPr>
        <p:spPr>
          <a:xfrm>
            <a:off x="1524000" y="731575"/>
            <a:ext cx="9144000" cy="65313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300" dirty="0">
                <a:solidFill>
                  <a:srgbClr val="004B90"/>
                </a:solidFill>
                <a:latin typeface="Sansation" panose="02000000000000000000" pitchFamily="2" charset="0"/>
              </a:rPr>
              <a:t>Rental Market Stats – July 2021</a:t>
            </a:r>
            <a:endParaRPr lang="en-ZA" sz="4300" dirty="0">
              <a:solidFill>
                <a:srgbClr val="6799C8"/>
              </a:solidFill>
              <a:latin typeface="Sansation" panose="02000000000000000000" pitchFamily="2" charset="0"/>
            </a:endParaRPr>
          </a:p>
        </p:txBody>
      </p:sp>
    </p:spTree>
    <p:extLst>
      <p:ext uri="{BB962C8B-B14F-4D97-AF65-F5344CB8AC3E}">
        <p14:creationId xmlns:p14="http://schemas.microsoft.com/office/powerpoint/2010/main" val="29505619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E74F9-2A95-44CE-9240-62DC6D0D28B2}"/>
              </a:ext>
            </a:extLst>
          </p:cNvPr>
          <p:cNvSpPr>
            <a:spLocks noGrp="1"/>
          </p:cNvSpPr>
          <p:nvPr>
            <p:ph type="title"/>
          </p:nvPr>
        </p:nvSpPr>
        <p:spPr/>
        <p:txBody>
          <a:bodyPr/>
          <a:lstStyle/>
          <a:p>
            <a:r>
              <a:rPr lang="en-ZA" sz="4400" dirty="0">
                <a:solidFill>
                  <a:srgbClr val="004B90"/>
                </a:solidFill>
                <a:latin typeface="Sansation" panose="02000000000000000000" pitchFamily="2" charset="0"/>
              </a:rPr>
              <a:t>Sources to Follow</a:t>
            </a:r>
            <a:endParaRPr lang="en-ZA" dirty="0"/>
          </a:p>
        </p:txBody>
      </p:sp>
      <p:sp>
        <p:nvSpPr>
          <p:cNvPr id="3" name="Content Placeholder 2">
            <a:extLst>
              <a:ext uri="{FF2B5EF4-FFF2-40B4-BE49-F238E27FC236}">
                <a16:creationId xmlns:a16="http://schemas.microsoft.com/office/drawing/2014/main" id="{EE7237D4-9340-4C08-8D26-CB26B62B61CD}"/>
              </a:ext>
            </a:extLst>
          </p:cNvPr>
          <p:cNvSpPr>
            <a:spLocks noGrp="1"/>
          </p:cNvSpPr>
          <p:nvPr>
            <p:ph idx="1"/>
          </p:nvPr>
        </p:nvSpPr>
        <p:spPr>
          <a:xfrm>
            <a:off x="838200" y="1825625"/>
            <a:ext cx="10805160" cy="4667250"/>
          </a:xfrm>
        </p:spPr>
        <p:txBody>
          <a:bodyPr>
            <a:noAutofit/>
          </a:bodyPr>
          <a:lstStyle/>
          <a:p>
            <a:r>
              <a:rPr lang="en-US" dirty="0"/>
              <a:t>TPN Facebook Page - </a:t>
            </a:r>
            <a:r>
              <a:rPr lang="en-US" dirty="0">
                <a:hlinkClick r:id="rId3"/>
              </a:rPr>
              <a:t>https://www.facebook.com/TPNCreditBureau/</a:t>
            </a:r>
            <a:endParaRPr lang="en-US" dirty="0"/>
          </a:p>
          <a:p>
            <a:r>
              <a:rPr lang="en-US" sz="2800" dirty="0"/>
              <a:t>Property24 Blog - </a:t>
            </a:r>
            <a:r>
              <a:rPr lang="en-US" sz="2800" dirty="0">
                <a:hlinkClick r:id="rId4"/>
              </a:rPr>
              <a:t>https://www.property24.com/articles/news/latest-news</a:t>
            </a:r>
            <a:endParaRPr lang="en-US" sz="2800" dirty="0"/>
          </a:p>
          <a:p>
            <a:endParaRPr lang="en-US" sz="2800" dirty="0"/>
          </a:p>
        </p:txBody>
      </p:sp>
    </p:spTree>
    <p:extLst>
      <p:ext uri="{BB962C8B-B14F-4D97-AF65-F5344CB8AC3E}">
        <p14:creationId xmlns:p14="http://schemas.microsoft.com/office/powerpoint/2010/main" val="2250939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FAD8F-1B57-4553-96A5-7CE29541372E}"/>
              </a:ext>
            </a:extLst>
          </p:cNvPr>
          <p:cNvSpPr>
            <a:spLocks noGrp="1"/>
          </p:cNvSpPr>
          <p:nvPr>
            <p:ph type="ctrTitle"/>
          </p:nvPr>
        </p:nvSpPr>
        <p:spPr>
          <a:xfrm>
            <a:off x="1524000" y="2170176"/>
            <a:ext cx="9144000" cy="2135987"/>
          </a:xfrm>
          <a:solidFill>
            <a:srgbClr val="004B90"/>
          </a:solidFill>
        </p:spPr>
        <p:txBody>
          <a:bodyPr anchor="ctr" anchorCtr="1">
            <a:normAutofit/>
          </a:bodyPr>
          <a:lstStyle/>
          <a:p>
            <a:r>
              <a:rPr lang="en-ZA" b="1" dirty="0">
                <a:solidFill>
                  <a:schemeClr val="bg1"/>
                </a:solidFill>
                <a:latin typeface="Sansation" panose="02000000000000000000" pitchFamily="2" charset="0"/>
              </a:rPr>
              <a:t>How to Use the Stats</a:t>
            </a:r>
          </a:p>
        </p:txBody>
      </p:sp>
      <p:sp>
        <p:nvSpPr>
          <p:cNvPr id="7" name="Title 1">
            <a:extLst>
              <a:ext uri="{FF2B5EF4-FFF2-40B4-BE49-F238E27FC236}">
                <a16:creationId xmlns:a16="http://schemas.microsoft.com/office/drawing/2014/main" id="{B4953A85-D024-4214-9C3D-697FB587306F}"/>
              </a:ext>
            </a:extLst>
          </p:cNvPr>
          <p:cNvSpPr txBox="1">
            <a:spLocks/>
          </p:cNvSpPr>
          <p:nvPr/>
        </p:nvSpPr>
        <p:spPr>
          <a:xfrm>
            <a:off x="1524000" y="731575"/>
            <a:ext cx="9144000" cy="65313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300" dirty="0">
                <a:solidFill>
                  <a:srgbClr val="004B90"/>
                </a:solidFill>
                <a:latin typeface="Sansation" panose="02000000000000000000" pitchFamily="2" charset="0"/>
              </a:rPr>
              <a:t>Rental Market Stats – July 2021</a:t>
            </a:r>
            <a:endParaRPr lang="en-ZA" sz="4300" dirty="0">
              <a:solidFill>
                <a:srgbClr val="6799C8"/>
              </a:solidFill>
              <a:latin typeface="Sansation" panose="02000000000000000000" pitchFamily="2" charset="0"/>
            </a:endParaRPr>
          </a:p>
        </p:txBody>
      </p:sp>
    </p:spTree>
    <p:extLst>
      <p:ext uri="{BB962C8B-B14F-4D97-AF65-F5344CB8AC3E}">
        <p14:creationId xmlns:p14="http://schemas.microsoft.com/office/powerpoint/2010/main" val="25456614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E74F9-2A95-44CE-9240-62DC6D0D28B2}"/>
              </a:ext>
            </a:extLst>
          </p:cNvPr>
          <p:cNvSpPr>
            <a:spLocks noGrp="1"/>
          </p:cNvSpPr>
          <p:nvPr>
            <p:ph type="title"/>
          </p:nvPr>
        </p:nvSpPr>
        <p:spPr/>
        <p:txBody>
          <a:bodyPr/>
          <a:lstStyle/>
          <a:p>
            <a:pPr algn="l"/>
            <a:r>
              <a:rPr lang="en-ZA" sz="4400" dirty="0">
                <a:solidFill>
                  <a:srgbClr val="004B90"/>
                </a:solidFill>
                <a:latin typeface="Sansation" panose="02000000000000000000" pitchFamily="2" charset="0"/>
              </a:rPr>
              <a:t>How to Use the Stats</a:t>
            </a:r>
            <a:endParaRPr lang="en-ZA" sz="4400" dirty="0">
              <a:solidFill>
                <a:srgbClr val="6799C8"/>
              </a:solidFill>
              <a:latin typeface="Sansation" panose="02000000000000000000" pitchFamily="2" charset="0"/>
            </a:endParaRPr>
          </a:p>
        </p:txBody>
      </p:sp>
      <p:sp>
        <p:nvSpPr>
          <p:cNvPr id="3" name="Content Placeholder 2">
            <a:extLst>
              <a:ext uri="{FF2B5EF4-FFF2-40B4-BE49-F238E27FC236}">
                <a16:creationId xmlns:a16="http://schemas.microsoft.com/office/drawing/2014/main" id="{EE7237D4-9340-4C08-8D26-CB26B62B61CD}"/>
              </a:ext>
            </a:extLst>
          </p:cNvPr>
          <p:cNvSpPr>
            <a:spLocks noGrp="1"/>
          </p:cNvSpPr>
          <p:nvPr>
            <p:ph idx="1"/>
          </p:nvPr>
        </p:nvSpPr>
        <p:spPr>
          <a:xfrm>
            <a:off x="838200" y="1825625"/>
            <a:ext cx="10805160" cy="4667250"/>
          </a:xfrm>
        </p:spPr>
        <p:txBody>
          <a:bodyPr>
            <a:noAutofit/>
          </a:bodyPr>
          <a:lstStyle/>
          <a:p>
            <a:r>
              <a:rPr lang="en-US" sz="2800" dirty="0"/>
              <a:t>Rental Appraisal Letter</a:t>
            </a:r>
          </a:p>
          <a:p>
            <a:r>
              <a:rPr lang="en-US" sz="2800" dirty="0"/>
              <a:t>Blog Articles</a:t>
            </a:r>
          </a:p>
          <a:p>
            <a:pPr lvl="1"/>
            <a:r>
              <a:rPr lang="en-US" dirty="0"/>
              <a:t>Share in Landlord Newsletters</a:t>
            </a:r>
          </a:p>
          <a:p>
            <a:pPr lvl="1"/>
            <a:r>
              <a:rPr lang="en-US" dirty="0"/>
              <a:t>Share on social media</a:t>
            </a:r>
          </a:p>
          <a:p>
            <a:pPr lvl="1"/>
            <a:endParaRPr lang="en-US" dirty="0"/>
          </a:p>
          <a:p>
            <a:pPr lvl="1"/>
            <a:endParaRPr lang="en-US" dirty="0"/>
          </a:p>
          <a:p>
            <a:pPr lvl="1"/>
            <a:endParaRPr lang="en-US" dirty="0"/>
          </a:p>
          <a:p>
            <a:pPr marL="457200" lvl="1" indent="0" algn="ctr">
              <a:buNone/>
            </a:pPr>
            <a:r>
              <a:rPr lang="en-US" b="1" dirty="0"/>
              <a:t>Become the ‘Go To’ Rental Expert!</a:t>
            </a:r>
          </a:p>
          <a:p>
            <a:endParaRPr lang="en-US" sz="2800" dirty="0"/>
          </a:p>
        </p:txBody>
      </p:sp>
    </p:spTree>
    <p:extLst>
      <p:ext uri="{BB962C8B-B14F-4D97-AF65-F5344CB8AC3E}">
        <p14:creationId xmlns:p14="http://schemas.microsoft.com/office/powerpoint/2010/main" val="2043753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FAD8F-1B57-4553-96A5-7CE29541372E}"/>
              </a:ext>
            </a:extLst>
          </p:cNvPr>
          <p:cNvSpPr>
            <a:spLocks noGrp="1"/>
          </p:cNvSpPr>
          <p:nvPr>
            <p:ph type="ctrTitle"/>
          </p:nvPr>
        </p:nvSpPr>
        <p:spPr>
          <a:xfrm>
            <a:off x="1524000" y="2170176"/>
            <a:ext cx="9144000" cy="2135987"/>
          </a:xfrm>
          <a:solidFill>
            <a:srgbClr val="004B90"/>
          </a:solidFill>
        </p:spPr>
        <p:txBody>
          <a:bodyPr anchor="ctr" anchorCtr="1">
            <a:normAutofit/>
          </a:bodyPr>
          <a:lstStyle/>
          <a:p>
            <a:r>
              <a:rPr lang="en-ZA" b="1" dirty="0">
                <a:solidFill>
                  <a:schemeClr val="bg1"/>
                </a:solidFill>
                <a:latin typeface="Sansation" panose="02000000000000000000" pitchFamily="2" charset="0"/>
              </a:rPr>
              <a:t>Would you like Newsletter / Blog Articles</a:t>
            </a:r>
          </a:p>
        </p:txBody>
      </p:sp>
      <p:sp>
        <p:nvSpPr>
          <p:cNvPr id="7" name="Title 1">
            <a:extLst>
              <a:ext uri="{FF2B5EF4-FFF2-40B4-BE49-F238E27FC236}">
                <a16:creationId xmlns:a16="http://schemas.microsoft.com/office/drawing/2014/main" id="{B4953A85-D024-4214-9C3D-697FB587306F}"/>
              </a:ext>
            </a:extLst>
          </p:cNvPr>
          <p:cNvSpPr txBox="1">
            <a:spLocks/>
          </p:cNvSpPr>
          <p:nvPr/>
        </p:nvSpPr>
        <p:spPr>
          <a:xfrm>
            <a:off x="1524000" y="731575"/>
            <a:ext cx="9144000" cy="65313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300" dirty="0">
                <a:solidFill>
                  <a:srgbClr val="004B90"/>
                </a:solidFill>
                <a:latin typeface="Sansation" panose="02000000000000000000" pitchFamily="2" charset="0"/>
              </a:rPr>
              <a:t>Rental Market Stats – July 2021</a:t>
            </a:r>
            <a:endParaRPr lang="en-ZA" sz="4300" dirty="0">
              <a:solidFill>
                <a:srgbClr val="6799C8"/>
              </a:solidFill>
              <a:latin typeface="Sansation" panose="02000000000000000000" pitchFamily="2" charset="0"/>
            </a:endParaRPr>
          </a:p>
        </p:txBody>
      </p:sp>
    </p:spTree>
    <p:extLst>
      <p:ext uri="{BB962C8B-B14F-4D97-AF65-F5344CB8AC3E}">
        <p14:creationId xmlns:p14="http://schemas.microsoft.com/office/powerpoint/2010/main" val="31728207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E74F9-2A95-44CE-9240-62DC6D0D28B2}"/>
              </a:ext>
            </a:extLst>
          </p:cNvPr>
          <p:cNvSpPr>
            <a:spLocks noGrp="1"/>
          </p:cNvSpPr>
          <p:nvPr>
            <p:ph type="title"/>
          </p:nvPr>
        </p:nvSpPr>
        <p:spPr/>
        <p:txBody>
          <a:bodyPr/>
          <a:lstStyle/>
          <a:p>
            <a:pPr algn="l"/>
            <a:r>
              <a:rPr lang="en-ZA" sz="4400" dirty="0">
                <a:solidFill>
                  <a:srgbClr val="004B90"/>
                </a:solidFill>
                <a:latin typeface="Sansation" panose="02000000000000000000" pitchFamily="2" charset="0"/>
              </a:rPr>
              <a:t>Rental Market Stats – July 2021</a:t>
            </a:r>
            <a:endParaRPr lang="en-ZA" sz="4400" dirty="0">
              <a:solidFill>
                <a:srgbClr val="6799C8"/>
              </a:solidFill>
              <a:latin typeface="Sansation" panose="02000000000000000000" pitchFamily="2" charset="0"/>
            </a:endParaRPr>
          </a:p>
        </p:txBody>
      </p:sp>
      <p:sp>
        <p:nvSpPr>
          <p:cNvPr id="3" name="Content Placeholder 2">
            <a:extLst>
              <a:ext uri="{FF2B5EF4-FFF2-40B4-BE49-F238E27FC236}">
                <a16:creationId xmlns:a16="http://schemas.microsoft.com/office/drawing/2014/main" id="{EE7237D4-9340-4C08-8D26-CB26B62B61CD}"/>
              </a:ext>
            </a:extLst>
          </p:cNvPr>
          <p:cNvSpPr>
            <a:spLocks noGrp="1"/>
          </p:cNvSpPr>
          <p:nvPr>
            <p:ph idx="1"/>
          </p:nvPr>
        </p:nvSpPr>
        <p:spPr>
          <a:xfrm>
            <a:off x="838200" y="1825625"/>
            <a:ext cx="10805160" cy="4667250"/>
          </a:xfrm>
        </p:spPr>
        <p:txBody>
          <a:bodyPr>
            <a:noAutofit/>
          </a:bodyPr>
          <a:lstStyle/>
          <a:p>
            <a:r>
              <a:rPr lang="en-US" sz="2800" dirty="0"/>
              <a:t>Market Facts (&amp; Resources)</a:t>
            </a:r>
          </a:p>
          <a:p>
            <a:pPr lvl="1"/>
            <a:r>
              <a:rPr lang="en-US" dirty="0"/>
              <a:t>Supply &amp; Demand</a:t>
            </a:r>
          </a:p>
          <a:p>
            <a:pPr lvl="1"/>
            <a:r>
              <a:rPr lang="en-US" dirty="0"/>
              <a:t>Rental</a:t>
            </a:r>
          </a:p>
          <a:p>
            <a:r>
              <a:rPr lang="en-US" dirty="0"/>
              <a:t>Affordability Stats</a:t>
            </a:r>
          </a:p>
          <a:p>
            <a:r>
              <a:rPr lang="en-US" sz="2800" dirty="0"/>
              <a:t>How to Use the </a:t>
            </a:r>
            <a:r>
              <a:rPr lang="en-US" dirty="0"/>
              <a:t>Stats</a:t>
            </a:r>
            <a:endParaRPr lang="en-US" sz="2800" dirty="0"/>
          </a:p>
        </p:txBody>
      </p:sp>
    </p:spTree>
    <p:extLst>
      <p:ext uri="{BB962C8B-B14F-4D97-AF65-F5344CB8AC3E}">
        <p14:creationId xmlns:p14="http://schemas.microsoft.com/office/powerpoint/2010/main" val="24480762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FAD8F-1B57-4553-96A5-7CE29541372E}"/>
              </a:ext>
            </a:extLst>
          </p:cNvPr>
          <p:cNvSpPr>
            <a:spLocks noGrp="1"/>
          </p:cNvSpPr>
          <p:nvPr>
            <p:ph type="ctrTitle"/>
          </p:nvPr>
        </p:nvSpPr>
        <p:spPr>
          <a:xfrm>
            <a:off x="1524000" y="2170176"/>
            <a:ext cx="9144000" cy="2135987"/>
          </a:xfrm>
          <a:solidFill>
            <a:srgbClr val="004B90"/>
          </a:solidFill>
        </p:spPr>
        <p:txBody>
          <a:bodyPr anchor="ctr" anchorCtr="1">
            <a:normAutofit/>
          </a:bodyPr>
          <a:lstStyle/>
          <a:p>
            <a:r>
              <a:rPr lang="en-ZA" b="1" dirty="0">
                <a:solidFill>
                  <a:schemeClr val="bg1"/>
                </a:solidFill>
                <a:latin typeface="Sansation" panose="02000000000000000000" pitchFamily="2" charset="0"/>
              </a:rPr>
              <a:t>Market Stats &amp; Resources</a:t>
            </a:r>
          </a:p>
        </p:txBody>
      </p:sp>
      <p:sp>
        <p:nvSpPr>
          <p:cNvPr id="7" name="Title 1">
            <a:extLst>
              <a:ext uri="{FF2B5EF4-FFF2-40B4-BE49-F238E27FC236}">
                <a16:creationId xmlns:a16="http://schemas.microsoft.com/office/drawing/2014/main" id="{B4953A85-D024-4214-9C3D-697FB587306F}"/>
              </a:ext>
            </a:extLst>
          </p:cNvPr>
          <p:cNvSpPr txBox="1">
            <a:spLocks/>
          </p:cNvSpPr>
          <p:nvPr/>
        </p:nvSpPr>
        <p:spPr>
          <a:xfrm>
            <a:off x="1524000" y="731575"/>
            <a:ext cx="9144000" cy="65313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300" dirty="0">
                <a:solidFill>
                  <a:srgbClr val="004B90"/>
                </a:solidFill>
                <a:latin typeface="Sansation" panose="02000000000000000000" pitchFamily="2" charset="0"/>
              </a:rPr>
              <a:t>Rental Market Stats – July 2021</a:t>
            </a:r>
            <a:endParaRPr lang="en-ZA" sz="4300" dirty="0">
              <a:solidFill>
                <a:srgbClr val="6799C8"/>
              </a:solidFill>
              <a:latin typeface="Sansation" panose="02000000000000000000" pitchFamily="2" charset="0"/>
            </a:endParaRPr>
          </a:p>
        </p:txBody>
      </p:sp>
    </p:spTree>
    <p:extLst>
      <p:ext uri="{BB962C8B-B14F-4D97-AF65-F5344CB8AC3E}">
        <p14:creationId xmlns:p14="http://schemas.microsoft.com/office/powerpoint/2010/main" val="2583548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E74F9-2A95-44CE-9240-62DC6D0D28B2}"/>
              </a:ext>
            </a:extLst>
          </p:cNvPr>
          <p:cNvSpPr>
            <a:spLocks noGrp="1"/>
          </p:cNvSpPr>
          <p:nvPr>
            <p:ph type="title"/>
          </p:nvPr>
        </p:nvSpPr>
        <p:spPr/>
        <p:txBody>
          <a:bodyPr/>
          <a:lstStyle/>
          <a:p>
            <a:pPr algn="l"/>
            <a:r>
              <a:rPr lang="en-ZA" sz="4400" dirty="0">
                <a:solidFill>
                  <a:srgbClr val="004B90"/>
                </a:solidFill>
                <a:latin typeface="Sansation" panose="02000000000000000000" pitchFamily="2" charset="0"/>
              </a:rPr>
              <a:t>TPN Vacancy Survey – Q2/2021</a:t>
            </a:r>
            <a:endParaRPr lang="en-ZA" sz="4400" dirty="0">
              <a:solidFill>
                <a:srgbClr val="6799C8"/>
              </a:solidFill>
              <a:latin typeface="Sansation" panose="02000000000000000000" pitchFamily="2" charset="0"/>
            </a:endParaRPr>
          </a:p>
        </p:txBody>
      </p:sp>
      <p:sp>
        <p:nvSpPr>
          <p:cNvPr id="3" name="Content Placeholder 2">
            <a:extLst>
              <a:ext uri="{FF2B5EF4-FFF2-40B4-BE49-F238E27FC236}">
                <a16:creationId xmlns:a16="http://schemas.microsoft.com/office/drawing/2014/main" id="{EE7237D4-9340-4C08-8D26-CB26B62B61CD}"/>
              </a:ext>
            </a:extLst>
          </p:cNvPr>
          <p:cNvSpPr>
            <a:spLocks noGrp="1"/>
          </p:cNvSpPr>
          <p:nvPr>
            <p:ph idx="1"/>
          </p:nvPr>
        </p:nvSpPr>
        <p:spPr>
          <a:xfrm>
            <a:off x="838200" y="1825625"/>
            <a:ext cx="10805160" cy="4667250"/>
          </a:xfrm>
        </p:spPr>
        <p:txBody>
          <a:bodyPr>
            <a:noAutofit/>
          </a:bodyPr>
          <a:lstStyle/>
          <a:p>
            <a:r>
              <a:rPr lang="en-US" sz="2800" dirty="0"/>
              <a:t>Link: </a:t>
            </a:r>
            <a:r>
              <a:rPr lang="en-US" sz="2800" dirty="0">
                <a:hlinkClick r:id="rId3"/>
              </a:rPr>
              <a:t>https://www.tpn.co.za/Group/Home/Media</a:t>
            </a:r>
            <a:endParaRPr lang="en-US" dirty="0">
              <a:solidFill>
                <a:srgbClr val="252524"/>
              </a:solidFill>
              <a:effectLst/>
              <a:latin typeface="Lora"/>
            </a:endParaRPr>
          </a:p>
          <a:p>
            <a:pPr marL="0" indent="0">
              <a:buNone/>
            </a:pPr>
            <a:endParaRPr lang="en-US" b="0" i="1" dirty="0">
              <a:solidFill>
                <a:srgbClr val="252524"/>
              </a:solidFill>
              <a:effectLst/>
              <a:latin typeface="Lora"/>
            </a:endParaRPr>
          </a:p>
        </p:txBody>
      </p:sp>
      <p:pic>
        <p:nvPicPr>
          <p:cNvPr id="5" name="Picture 4">
            <a:extLst>
              <a:ext uri="{FF2B5EF4-FFF2-40B4-BE49-F238E27FC236}">
                <a16:creationId xmlns:a16="http://schemas.microsoft.com/office/drawing/2014/main" id="{34909F24-0ED9-4D26-B127-C468C92BD9C5}"/>
              </a:ext>
            </a:extLst>
          </p:cNvPr>
          <p:cNvPicPr>
            <a:picLocks noChangeAspect="1"/>
          </p:cNvPicPr>
          <p:nvPr/>
        </p:nvPicPr>
        <p:blipFill>
          <a:blip r:embed="rId4"/>
          <a:stretch>
            <a:fillRect/>
          </a:stretch>
        </p:blipFill>
        <p:spPr>
          <a:xfrm>
            <a:off x="1985884" y="2367279"/>
            <a:ext cx="7991236" cy="4255688"/>
          </a:xfrm>
          <a:prstGeom prst="rect">
            <a:avLst/>
          </a:prstGeom>
        </p:spPr>
      </p:pic>
    </p:spTree>
    <p:extLst>
      <p:ext uri="{BB962C8B-B14F-4D97-AF65-F5344CB8AC3E}">
        <p14:creationId xmlns:p14="http://schemas.microsoft.com/office/powerpoint/2010/main" val="20170877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E74F9-2A95-44CE-9240-62DC6D0D28B2}"/>
              </a:ext>
            </a:extLst>
          </p:cNvPr>
          <p:cNvSpPr>
            <a:spLocks noGrp="1"/>
          </p:cNvSpPr>
          <p:nvPr>
            <p:ph type="title"/>
          </p:nvPr>
        </p:nvSpPr>
        <p:spPr/>
        <p:txBody>
          <a:bodyPr/>
          <a:lstStyle/>
          <a:p>
            <a:pPr algn="l"/>
            <a:r>
              <a:rPr lang="en-ZA" sz="4400" dirty="0">
                <a:solidFill>
                  <a:srgbClr val="004B90"/>
                </a:solidFill>
                <a:latin typeface="Sansation" panose="02000000000000000000" pitchFamily="2" charset="0"/>
              </a:rPr>
              <a:t>TPN Vacancy Survey – Q2/2021</a:t>
            </a:r>
            <a:endParaRPr lang="en-ZA" sz="4400" dirty="0">
              <a:solidFill>
                <a:srgbClr val="6799C8"/>
              </a:solidFill>
              <a:latin typeface="Sansation" panose="02000000000000000000" pitchFamily="2" charset="0"/>
            </a:endParaRPr>
          </a:p>
        </p:txBody>
      </p:sp>
      <p:sp>
        <p:nvSpPr>
          <p:cNvPr id="3" name="Content Placeholder 2">
            <a:extLst>
              <a:ext uri="{FF2B5EF4-FFF2-40B4-BE49-F238E27FC236}">
                <a16:creationId xmlns:a16="http://schemas.microsoft.com/office/drawing/2014/main" id="{EE7237D4-9340-4C08-8D26-CB26B62B61CD}"/>
              </a:ext>
            </a:extLst>
          </p:cNvPr>
          <p:cNvSpPr>
            <a:spLocks noGrp="1"/>
          </p:cNvSpPr>
          <p:nvPr>
            <p:ph idx="1"/>
          </p:nvPr>
        </p:nvSpPr>
        <p:spPr>
          <a:xfrm>
            <a:off x="838200" y="1825625"/>
            <a:ext cx="10805160" cy="4667250"/>
          </a:xfrm>
        </p:spPr>
        <p:txBody>
          <a:bodyPr>
            <a:noAutofit/>
          </a:bodyPr>
          <a:lstStyle/>
          <a:p>
            <a:r>
              <a:rPr lang="en-US" sz="2800" dirty="0"/>
              <a:t>Link: </a:t>
            </a:r>
            <a:r>
              <a:rPr lang="en-US" sz="2800" dirty="0">
                <a:hlinkClick r:id="rId3"/>
              </a:rPr>
              <a:t>https://www.tpn.co.za/Group/Home/Media</a:t>
            </a:r>
            <a:endParaRPr lang="en-US" sz="2800" dirty="0"/>
          </a:p>
          <a:p>
            <a:r>
              <a:rPr lang="en-US" dirty="0">
                <a:solidFill>
                  <a:srgbClr val="252524"/>
                </a:solidFill>
                <a:effectLst/>
                <a:latin typeface="Lora"/>
              </a:rPr>
              <a:t>Highlights</a:t>
            </a:r>
          </a:p>
          <a:p>
            <a:pPr lvl="1"/>
            <a:r>
              <a:rPr lang="en-US" b="0" i="1" dirty="0">
                <a:solidFill>
                  <a:srgbClr val="252524"/>
                </a:solidFill>
                <a:effectLst/>
                <a:latin typeface="Lora"/>
              </a:rPr>
              <a:t>Estate Agent’s Market Assessment</a:t>
            </a:r>
          </a:p>
          <a:p>
            <a:pPr lvl="1"/>
            <a:r>
              <a:rPr lang="en-US" b="0" i="1" dirty="0">
                <a:solidFill>
                  <a:srgbClr val="252524"/>
                </a:solidFill>
                <a:effectLst/>
                <a:latin typeface="Lora"/>
              </a:rPr>
              <a:t>Location, location, location Gauteng – home to half the rental population</a:t>
            </a:r>
          </a:p>
          <a:p>
            <a:pPr lvl="1"/>
            <a:r>
              <a:rPr lang="en-US" b="0" i="1" dirty="0">
                <a:solidFill>
                  <a:srgbClr val="252524"/>
                </a:solidFill>
                <a:effectLst/>
                <a:latin typeface="Lora"/>
              </a:rPr>
              <a:t>Western Cape - home to the best paying tenants</a:t>
            </a:r>
          </a:p>
          <a:p>
            <a:pPr lvl="1"/>
            <a:r>
              <a:rPr lang="en-US" b="0" i="1" dirty="0">
                <a:solidFill>
                  <a:srgbClr val="252524"/>
                </a:solidFill>
                <a:effectLst/>
                <a:latin typeface="Lora"/>
              </a:rPr>
              <a:t>Kwazulu-Natal – home to winning constitutional court tenants</a:t>
            </a:r>
          </a:p>
          <a:p>
            <a:pPr lvl="1"/>
            <a:r>
              <a:rPr lang="en-US" b="0" i="1" dirty="0">
                <a:solidFill>
                  <a:srgbClr val="252524"/>
                </a:solidFill>
                <a:effectLst/>
                <a:latin typeface="Lora"/>
              </a:rPr>
              <a:t>Eastern Cape – home to the market most in demand</a:t>
            </a:r>
          </a:p>
          <a:p>
            <a:endParaRPr lang="en-US" b="0" i="1" dirty="0">
              <a:solidFill>
                <a:srgbClr val="252524"/>
              </a:solidFill>
              <a:effectLst/>
              <a:latin typeface="Lora"/>
            </a:endParaRPr>
          </a:p>
        </p:txBody>
      </p:sp>
    </p:spTree>
    <p:extLst>
      <p:ext uri="{BB962C8B-B14F-4D97-AF65-F5344CB8AC3E}">
        <p14:creationId xmlns:p14="http://schemas.microsoft.com/office/powerpoint/2010/main" val="3825164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E74F9-2A95-44CE-9240-62DC6D0D28B2}"/>
              </a:ext>
            </a:extLst>
          </p:cNvPr>
          <p:cNvSpPr>
            <a:spLocks noGrp="1"/>
          </p:cNvSpPr>
          <p:nvPr>
            <p:ph type="title"/>
          </p:nvPr>
        </p:nvSpPr>
        <p:spPr/>
        <p:txBody>
          <a:bodyPr/>
          <a:lstStyle/>
          <a:p>
            <a:pPr algn="l"/>
            <a:r>
              <a:rPr lang="en-ZA" sz="4400">
                <a:solidFill>
                  <a:srgbClr val="004B90"/>
                </a:solidFill>
                <a:latin typeface="Sansation" panose="02000000000000000000" pitchFamily="2" charset="0"/>
              </a:rPr>
              <a:t>Stats SA – May ’21 CPI Report</a:t>
            </a:r>
            <a:endParaRPr lang="en-ZA" sz="4400" dirty="0">
              <a:solidFill>
                <a:srgbClr val="6799C8"/>
              </a:solidFill>
              <a:latin typeface="Sansation" panose="02000000000000000000" pitchFamily="2" charset="0"/>
            </a:endParaRPr>
          </a:p>
        </p:txBody>
      </p:sp>
      <p:sp>
        <p:nvSpPr>
          <p:cNvPr id="3" name="Content Placeholder 2">
            <a:extLst>
              <a:ext uri="{FF2B5EF4-FFF2-40B4-BE49-F238E27FC236}">
                <a16:creationId xmlns:a16="http://schemas.microsoft.com/office/drawing/2014/main" id="{EE7237D4-9340-4C08-8D26-CB26B62B61CD}"/>
              </a:ext>
            </a:extLst>
          </p:cNvPr>
          <p:cNvSpPr>
            <a:spLocks noGrp="1"/>
          </p:cNvSpPr>
          <p:nvPr>
            <p:ph idx="1"/>
          </p:nvPr>
        </p:nvSpPr>
        <p:spPr>
          <a:xfrm>
            <a:off x="838200" y="1825625"/>
            <a:ext cx="10805160" cy="4667250"/>
          </a:xfrm>
        </p:spPr>
        <p:txBody>
          <a:bodyPr>
            <a:noAutofit/>
          </a:bodyPr>
          <a:lstStyle/>
          <a:p>
            <a:r>
              <a:rPr lang="en-US" sz="2800" dirty="0"/>
              <a:t>Link - Twitter: </a:t>
            </a:r>
            <a:r>
              <a:rPr lang="en-US" sz="2800" dirty="0">
                <a:hlinkClick r:id="rId3"/>
              </a:rPr>
              <a:t>https://twitter.com/johannbiermann1/status/1407952733563408384</a:t>
            </a:r>
            <a:endParaRPr lang="en-US" sz="2800" dirty="0"/>
          </a:p>
          <a:p>
            <a:endParaRPr lang="en-US" b="0" i="1" dirty="0">
              <a:solidFill>
                <a:srgbClr val="0F1419"/>
              </a:solidFill>
              <a:effectLst/>
              <a:latin typeface="-apple-system"/>
            </a:endParaRPr>
          </a:p>
          <a:p>
            <a:pPr marL="457200" lvl="1" indent="0">
              <a:buNone/>
            </a:pPr>
            <a:r>
              <a:rPr lang="en-US" b="0" i="1" dirty="0">
                <a:solidFill>
                  <a:srgbClr val="0F1419"/>
                </a:solidFill>
                <a:effectLst/>
                <a:latin typeface="-apple-system"/>
              </a:rPr>
              <a:t>Rental inflation has completely collapsed. It is currently at the lowest level on record (since Jan '08). Gauteng is actually experiencing deflation, while the majority of the provinces are seeing year on year price increases of 2% or lower. </a:t>
            </a:r>
          </a:p>
          <a:p>
            <a:pPr marL="0" indent="0" algn="r">
              <a:buNone/>
            </a:pPr>
            <a:r>
              <a:rPr lang="en-US" b="0" i="0" dirty="0">
                <a:solidFill>
                  <a:srgbClr val="0F1419"/>
                </a:solidFill>
                <a:effectLst/>
                <a:latin typeface="-apple-system"/>
              </a:rPr>
              <a:t>Source: Stats SA, May '21 CPI Report</a:t>
            </a:r>
            <a:endParaRPr lang="en-US" b="0" i="1" dirty="0">
              <a:solidFill>
                <a:srgbClr val="252524"/>
              </a:solidFill>
              <a:effectLst/>
              <a:latin typeface="Lora"/>
            </a:endParaRPr>
          </a:p>
        </p:txBody>
      </p:sp>
    </p:spTree>
    <p:extLst>
      <p:ext uri="{BB962C8B-B14F-4D97-AF65-F5344CB8AC3E}">
        <p14:creationId xmlns:p14="http://schemas.microsoft.com/office/powerpoint/2010/main" val="2606962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E74F9-2A95-44CE-9240-62DC6D0D28B2}"/>
              </a:ext>
            </a:extLst>
          </p:cNvPr>
          <p:cNvSpPr>
            <a:spLocks noGrp="1"/>
          </p:cNvSpPr>
          <p:nvPr>
            <p:ph type="title"/>
          </p:nvPr>
        </p:nvSpPr>
        <p:spPr/>
        <p:txBody>
          <a:bodyPr/>
          <a:lstStyle/>
          <a:p>
            <a:pPr algn="l"/>
            <a:r>
              <a:rPr lang="en-ZA" sz="4400">
                <a:solidFill>
                  <a:srgbClr val="004B90"/>
                </a:solidFill>
                <a:latin typeface="Sansation" panose="02000000000000000000" pitchFamily="2" charset="0"/>
              </a:rPr>
              <a:t>Stats SA – May ’21 CPI Report</a:t>
            </a:r>
            <a:endParaRPr lang="en-ZA" sz="4400" dirty="0">
              <a:solidFill>
                <a:srgbClr val="6799C8"/>
              </a:solidFill>
              <a:latin typeface="Sansation" panose="02000000000000000000" pitchFamily="2" charset="0"/>
            </a:endParaRPr>
          </a:p>
        </p:txBody>
      </p:sp>
      <p:pic>
        <p:nvPicPr>
          <p:cNvPr id="5" name="Content Placeholder 4">
            <a:extLst>
              <a:ext uri="{FF2B5EF4-FFF2-40B4-BE49-F238E27FC236}">
                <a16:creationId xmlns:a16="http://schemas.microsoft.com/office/drawing/2014/main" id="{7B245B17-5F96-44CB-AB86-A66DAD766CC5}"/>
              </a:ext>
            </a:extLst>
          </p:cNvPr>
          <p:cNvPicPr>
            <a:picLocks noGrp="1" noChangeAspect="1"/>
          </p:cNvPicPr>
          <p:nvPr>
            <p:ph idx="1"/>
          </p:nvPr>
        </p:nvPicPr>
        <p:blipFill>
          <a:blip r:embed="rId3"/>
          <a:stretch>
            <a:fillRect/>
          </a:stretch>
        </p:blipFill>
        <p:spPr>
          <a:xfrm>
            <a:off x="2253034" y="1690688"/>
            <a:ext cx="6938536" cy="4667250"/>
          </a:xfrm>
        </p:spPr>
      </p:pic>
    </p:spTree>
    <p:extLst>
      <p:ext uri="{BB962C8B-B14F-4D97-AF65-F5344CB8AC3E}">
        <p14:creationId xmlns:p14="http://schemas.microsoft.com/office/powerpoint/2010/main" val="37043176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E74F9-2A95-44CE-9240-62DC6D0D28B2}"/>
              </a:ext>
            </a:extLst>
          </p:cNvPr>
          <p:cNvSpPr>
            <a:spLocks noGrp="1"/>
          </p:cNvSpPr>
          <p:nvPr>
            <p:ph type="title"/>
          </p:nvPr>
        </p:nvSpPr>
        <p:spPr/>
        <p:txBody>
          <a:bodyPr/>
          <a:lstStyle/>
          <a:p>
            <a:pPr algn="l"/>
            <a:r>
              <a:rPr lang="en-ZA" sz="4400" dirty="0">
                <a:solidFill>
                  <a:srgbClr val="004B90"/>
                </a:solidFill>
                <a:latin typeface="Sansation" panose="02000000000000000000" pitchFamily="2" charset="0"/>
              </a:rPr>
              <a:t>Property Party Loses its fizz as tenants hold sway</a:t>
            </a:r>
            <a:endParaRPr lang="en-ZA" sz="4400" dirty="0">
              <a:solidFill>
                <a:srgbClr val="6799C8"/>
              </a:solidFill>
              <a:latin typeface="Sansation" panose="02000000000000000000" pitchFamily="2" charset="0"/>
            </a:endParaRPr>
          </a:p>
        </p:txBody>
      </p:sp>
      <p:sp>
        <p:nvSpPr>
          <p:cNvPr id="3" name="Content Placeholder 2">
            <a:extLst>
              <a:ext uri="{FF2B5EF4-FFF2-40B4-BE49-F238E27FC236}">
                <a16:creationId xmlns:a16="http://schemas.microsoft.com/office/drawing/2014/main" id="{EE7237D4-9340-4C08-8D26-CB26B62B61CD}"/>
              </a:ext>
            </a:extLst>
          </p:cNvPr>
          <p:cNvSpPr>
            <a:spLocks noGrp="1"/>
          </p:cNvSpPr>
          <p:nvPr>
            <p:ph idx="1"/>
          </p:nvPr>
        </p:nvSpPr>
        <p:spPr>
          <a:xfrm>
            <a:off x="838200" y="1825625"/>
            <a:ext cx="10805160" cy="4667250"/>
          </a:xfrm>
        </p:spPr>
        <p:txBody>
          <a:bodyPr>
            <a:noAutofit/>
          </a:bodyPr>
          <a:lstStyle/>
          <a:p>
            <a:r>
              <a:rPr lang="en-US" sz="2800" dirty="0">
                <a:hlinkClick r:id="rId3"/>
              </a:rPr>
              <a:t>Property party loses its fizz as tenants hold sway (Source: </a:t>
            </a:r>
            <a:r>
              <a:rPr lang="en-US" sz="2800" dirty="0" err="1">
                <a:hlinkClick r:id="rId3"/>
              </a:rPr>
              <a:t>BusinessLive</a:t>
            </a:r>
            <a:r>
              <a:rPr lang="en-US" sz="2800" dirty="0">
                <a:hlinkClick r:id="rId3"/>
              </a:rPr>
              <a:t> dd 11/7/2021)</a:t>
            </a:r>
            <a:endParaRPr lang="en-US" sz="2800" dirty="0"/>
          </a:p>
          <a:p>
            <a:r>
              <a:rPr lang="en-US" b="1" i="1" dirty="0"/>
              <a:t>It is a tenant’s market</a:t>
            </a:r>
            <a:r>
              <a:rPr lang="en-US" i="1" dirty="0"/>
              <a:t>, with </a:t>
            </a:r>
            <a:r>
              <a:rPr lang="en-US" b="1" i="1" dirty="0"/>
              <a:t>an oversupply of vacant properties driving down rental prices</a:t>
            </a:r>
            <a:r>
              <a:rPr lang="en-US" i="1" dirty="0"/>
              <a:t>. </a:t>
            </a:r>
            <a:r>
              <a:rPr lang="en-US" b="1" i="1" dirty="0"/>
              <a:t>Tenants are</a:t>
            </a:r>
            <a:r>
              <a:rPr lang="en-US" i="1" dirty="0"/>
              <a:t> thus </a:t>
            </a:r>
            <a:r>
              <a:rPr lang="en-US" b="1" i="1" dirty="0"/>
              <a:t>shopping around for a better deal</a:t>
            </a:r>
            <a:r>
              <a:rPr lang="en-US" i="1" dirty="0"/>
              <a:t>, with </a:t>
            </a:r>
            <a:r>
              <a:rPr lang="en-US" b="1" i="1" dirty="0"/>
              <a:t>price their most important consideration</a:t>
            </a:r>
            <a:r>
              <a:rPr lang="en-US" i="1" dirty="0"/>
              <a:t>, closely followed by security and then proximity to work, schools and shops.</a:t>
            </a:r>
          </a:p>
          <a:p>
            <a:r>
              <a:rPr lang="en-US" b="0" i="1" dirty="0">
                <a:solidFill>
                  <a:srgbClr val="252524"/>
                </a:solidFill>
                <a:effectLst/>
                <a:latin typeface="Lora"/>
              </a:rPr>
              <a:t>Nationally, </a:t>
            </a:r>
            <a:r>
              <a:rPr lang="en-US" b="1" i="1" dirty="0">
                <a:solidFill>
                  <a:srgbClr val="252524"/>
                </a:solidFill>
                <a:effectLst/>
                <a:latin typeface="Lora"/>
              </a:rPr>
              <a:t>vacancy rates </a:t>
            </a:r>
            <a:r>
              <a:rPr lang="en-US" b="0" i="1" dirty="0">
                <a:solidFill>
                  <a:srgbClr val="252524"/>
                </a:solidFill>
                <a:effectLst/>
                <a:latin typeface="Lora"/>
              </a:rPr>
              <a:t>have </a:t>
            </a:r>
            <a:r>
              <a:rPr lang="en-US" b="0" i="1" dirty="0" err="1">
                <a:solidFill>
                  <a:srgbClr val="252524"/>
                </a:solidFill>
                <a:effectLst/>
                <a:latin typeface="Lora"/>
              </a:rPr>
              <a:t>stabilised</a:t>
            </a:r>
            <a:r>
              <a:rPr lang="en-US" b="0" i="1" dirty="0">
                <a:solidFill>
                  <a:srgbClr val="252524"/>
                </a:solidFill>
                <a:effectLst/>
                <a:latin typeface="Lora"/>
              </a:rPr>
              <a:t> at </a:t>
            </a:r>
            <a:r>
              <a:rPr lang="en-US" b="1" i="1" dirty="0">
                <a:solidFill>
                  <a:srgbClr val="252524"/>
                </a:solidFill>
                <a:effectLst/>
                <a:latin typeface="Lora"/>
              </a:rPr>
              <a:t>13.2%</a:t>
            </a:r>
            <a:r>
              <a:rPr lang="en-US" b="0" i="1" dirty="0">
                <a:solidFill>
                  <a:srgbClr val="252524"/>
                </a:solidFill>
                <a:effectLst/>
                <a:latin typeface="Lora"/>
              </a:rPr>
              <a:t>. A demand rating of 53% indicates that </a:t>
            </a:r>
            <a:r>
              <a:rPr lang="en-US" b="1" i="1" dirty="0">
                <a:solidFill>
                  <a:srgbClr val="252524"/>
                </a:solidFill>
                <a:effectLst/>
                <a:latin typeface="Lora"/>
              </a:rPr>
              <a:t>tenants are still in the market but in reduced numbers</a:t>
            </a:r>
            <a:r>
              <a:rPr lang="en-US" b="0" i="1" dirty="0">
                <a:solidFill>
                  <a:srgbClr val="252524"/>
                </a:solidFill>
                <a:effectLst/>
                <a:latin typeface="Lora"/>
              </a:rPr>
              <a:t>, while a supply rating of 68.8% means </a:t>
            </a:r>
            <a:r>
              <a:rPr lang="en-US" b="1" i="1" dirty="0">
                <a:solidFill>
                  <a:srgbClr val="252524"/>
                </a:solidFill>
                <a:effectLst/>
                <a:latin typeface="Lora"/>
              </a:rPr>
              <a:t>landlords are having to compete for tenants</a:t>
            </a:r>
            <a:r>
              <a:rPr lang="en-US" b="0" i="1" dirty="0">
                <a:solidFill>
                  <a:srgbClr val="252524"/>
                </a:solidFill>
                <a:effectLst/>
                <a:latin typeface="Lora"/>
              </a:rPr>
              <a:t>.</a:t>
            </a:r>
            <a:endParaRPr lang="en-US" i="1" dirty="0"/>
          </a:p>
        </p:txBody>
      </p:sp>
    </p:spTree>
    <p:extLst>
      <p:ext uri="{BB962C8B-B14F-4D97-AF65-F5344CB8AC3E}">
        <p14:creationId xmlns:p14="http://schemas.microsoft.com/office/powerpoint/2010/main" val="512548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28774</TotalTime>
  <Words>1183</Words>
  <Application>Microsoft Office PowerPoint</Application>
  <PresentationFormat>Widescreen</PresentationFormat>
  <Paragraphs>112</Paragraphs>
  <Slides>23</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-apple-system</vt:lpstr>
      <vt:lpstr>Arial</vt:lpstr>
      <vt:lpstr>Calibri</vt:lpstr>
      <vt:lpstr>Calibri Light</vt:lpstr>
      <vt:lpstr>Lora</vt:lpstr>
      <vt:lpstr>Sansation</vt:lpstr>
      <vt:lpstr>Office Theme</vt:lpstr>
      <vt:lpstr>PowerPoint Presentation</vt:lpstr>
      <vt:lpstr>Overview</vt:lpstr>
      <vt:lpstr>Rental Market Stats – July 2021</vt:lpstr>
      <vt:lpstr>Market Stats &amp; Resources</vt:lpstr>
      <vt:lpstr>TPN Vacancy Survey – Q2/2021</vt:lpstr>
      <vt:lpstr>TPN Vacancy Survey – Q2/2021</vt:lpstr>
      <vt:lpstr>Stats SA – May ’21 CPI Report</vt:lpstr>
      <vt:lpstr>Stats SA – May ’21 CPI Report</vt:lpstr>
      <vt:lpstr>Property Party Loses its fizz as tenants hold sway</vt:lpstr>
      <vt:lpstr>Property Party Loses its fizz as tenants hold sway/contd</vt:lpstr>
      <vt:lpstr>Property Party Loses its fizz as tenants hold sway/contd</vt:lpstr>
      <vt:lpstr>Property Party Loses its fizz as tenants hold sway/contd</vt:lpstr>
      <vt:lpstr>Property Party Loses its fizz as tenants hold sway/contd</vt:lpstr>
      <vt:lpstr>Property Party Loses its fizz as tenants hold sway/contd</vt:lpstr>
      <vt:lpstr>Escalating Municipal Charges</vt:lpstr>
      <vt:lpstr>Escalating Municipal Charges</vt:lpstr>
      <vt:lpstr>Escalating Municipal Charges</vt:lpstr>
      <vt:lpstr>Sources</vt:lpstr>
      <vt:lpstr>More Sources</vt:lpstr>
      <vt:lpstr>Sources to Follow</vt:lpstr>
      <vt:lpstr>How to Use the Stats</vt:lpstr>
      <vt:lpstr>How to Use the Stats</vt:lpstr>
      <vt:lpstr>Would you like Newsletter / Blog Articles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Shaun Luyt</dc:creator>
  <cp:lastModifiedBy>Shaun Luyt</cp:lastModifiedBy>
  <cp:revision>1287</cp:revision>
  <cp:lastPrinted>2020-11-09T10:10:04Z</cp:lastPrinted>
  <dcterms:created xsi:type="dcterms:W3CDTF">2019-03-15T09:32:20Z</dcterms:created>
  <dcterms:modified xsi:type="dcterms:W3CDTF">2021-08-05T08:46:17Z</dcterms:modified>
</cp:coreProperties>
</file>