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823" r:id="rId2"/>
    <p:sldId id="956" r:id="rId3"/>
    <p:sldId id="955" r:id="rId4"/>
    <p:sldId id="964" r:id="rId5"/>
    <p:sldId id="961" r:id="rId6"/>
    <p:sldId id="1027" r:id="rId7"/>
    <p:sldId id="1026" r:id="rId8"/>
    <p:sldId id="974" r:id="rId9"/>
    <p:sldId id="1028" r:id="rId10"/>
    <p:sldId id="989" r:id="rId11"/>
    <p:sldId id="962" r:id="rId12"/>
    <p:sldId id="951" r:id="rId13"/>
    <p:sldId id="957" r:id="rId14"/>
    <p:sldId id="958" r:id="rId15"/>
    <p:sldId id="984" r:id="rId16"/>
    <p:sldId id="985" r:id="rId17"/>
    <p:sldId id="986" r:id="rId18"/>
    <p:sldId id="975" r:id="rId19"/>
    <p:sldId id="976" r:id="rId20"/>
    <p:sldId id="1029" r:id="rId21"/>
    <p:sldId id="997" r:id="rId22"/>
    <p:sldId id="998" r:id="rId23"/>
    <p:sldId id="1016" r:id="rId24"/>
    <p:sldId id="1017" r:id="rId25"/>
    <p:sldId id="1018" r:id="rId26"/>
    <p:sldId id="1021" r:id="rId27"/>
    <p:sldId id="1020" r:id="rId28"/>
    <p:sldId id="1023" r:id="rId29"/>
    <p:sldId id="1024" r:id="rId30"/>
    <p:sldId id="1022" r:id="rId31"/>
    <p:sldId id="1025" r:id="rId32"/>
    <p:sldId id="1030" r:id="rId33"/>
    <p:sldId id="1031" r:id="rId34"/>
    <p:sldId id="1032" r:id="rId35"/>
    <p:sldId id="1033" r:id="rId36"/>
    <p:sldId id="999" r:id="rId37"/>
    <p:sldId id="992" r:id="rId38"/>
    <p:sldId id="993" r:id="rId39"/>
    <p:sldId id="1000" r:id="rId40"/>
    <p:sldId id="952" r:id="rId41"/>
    <p:sldId id="965" r:id="rId42"/>
    <p:sldId id="966" r:id="rId43"/>
    <p:sldId id="967" r:id="rId44"/>
    <p:sldId id="968" r:id="rId45"/>
    <p:sldId id="972" r:id="rId46"/>
    <p:sldId id="969" r:id="rId47"/>
    <p:sldId id="1002" r:id="rId48"/>
    <p:sldId id="994" r:id="rId49"/>
    <p:sldId id="996" r:id="rId50"/>
    <p:sldId id="990" r:id="rId51"/>
    <p:sldId id="971" r:id="rId52"/>
    <p:sldId id="1003" r:id="rId53"/>
    <p:sldId id="1004" r:id="rId54"/>
    <p:sldId id="973" r:id="rId55"/>
    <p:sldId id="1034" r:id="rId56"/>
    <p:sldId id="1005" r:id="rId57"/>
    <p:sldId id="1006" r:id="rId58"/>
    <p:sldId id="1011" r:id="rId59"/>
    <p:sldId id="1012" r:id="rId60"/>
    <p:sldId id="1013" r:id="rId61"/>
    <p:sldId id="1014" r:id="rId62"/>
    <p:sldId id="1015" r:id="rId63"/>
    <p:sldId id="1007" r:id="rId64"/>
    <p:sldId id="1008" r:id="rId65"/>
    <p:sldId id="1009" r:id="rId66"/>
    <p:sldId id="1010" r:id="rId67"/>
    <p:sldId id="1001" r:id="rId68"/>
    <p:sldId id="995" r:id="rId69"/>
    <p:sldId id="983" r:id="rId70"/>
    <p:sldId id="801" r:id="rId71"/>
    <p:sldId id="870" r:id="rId72"/>
    <p:sldId id="869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un Luyt" initials="SL" lastIdx="1" clrIdx="0">
    <p:extLst>
      <p:ext uri="{19B8F6BF-5375-455C-9EA6-DF929625EA0E}">
        <p15:presenceInfo xmlns:p15="http://schemas.microsoft.com/office/powerpoint/2012/main" userId="a19962569d6d19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8E"/>
    <a:srgbClr val="6698C8"/>
    <a:srgbClr val="2E75B6"/>
    <a:srgbClr val="6799C8"/>
    <a:srgbClr val="004B90"/>
    <a:srgbClr val="C8D8E8"/>
    <a:srgbClr val="004B91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66" autoAdjust="0"/>
    <p:restoredTop sz="86391" autoAdjust="0"/>
  </p:normalViewPr>
  <p:slideViewPr>
    <p:cSldViewPr snapToGrid="0">
      <p:cViewPr varScale="1">
        <p:scale>
          <a:sx n="71" d="100"/>
          <a:sy n="71" d="100"/>
        </p:scale>
        <p:origin x="211" y="62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7859E-4A24-4165-923E-EEC8F1A72A2A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AA9E9-149D-4914-87A2-CD06EEB534C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90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6302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9026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Landlord education is the probably the most important purpose of this step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BUT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Given the fluidity of the current market, there is an equal value to acquaint/update ourselves on the competition, etc at this point in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501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Written Rental Appraisal – factual, examples, real facts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5740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Look at an example of the </a:t>
            </a:r>
            <a:r>
              <a:rPr lang="en-ZA" dirty="0" err="1"/>
              <a:t>the</a:t>
            </a:r>
            <a:r>
              <a:rPr lang="en-ZA" dirty="0"/>
              <a:t> </a:t>
            </a:r>
            <a:r>
              <a:rPr lang="en-ZA" dirty="0" err="1"/>
              <a:t>Renta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8356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501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1618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Follow customer journey / experience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Interested people ‘get disqualified’ or abandon the process as they go through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46087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- Current competition = other properties in the same price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9371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8634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5612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 ANALYSIS – The Market in General, taking into account the supply &amp; demand drivers of the residential rental market. The market is a given – we need to work within it.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RENTAL APPRAISL – Assessment of the subject property within the current market conditions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MARKETING: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ANALYSE THE RESULTS – Review the  marketing and the numbers, </a:t>
            </a:r>
            <a:r>
              <a:rPr lang="en-ZA" dirty="0" err="1"/>
              <a:t>i.e</a:t>
            </a:r>
            <a:r>
              <a:rPr lang="en-ZA" dirty="0"/>
              <a:t> factual information, determine where the ‘problem’ or ‘blockage’ is and then adapt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FEEDBACK LOOPS - Analyse Results &amp; Adapt Marketing = Marketing Feedback 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0906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2983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15067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489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91439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2841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4235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39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66903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Follow customer journey / experience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Interested people ‘get disqualified’ or abandon the process as they go through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203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1766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4717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8649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10216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51570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61557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426772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- Rental Appraisal – Focus on the subject property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49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16173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Why weekly? Because of the nature of the market (i.e. flux / uncertainty) – need to react quickly – at least quicker than the competition to beat them!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43402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08909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35583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58995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7243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Marketing = Team Effort = Agent’s Market Knowledge, Expertise &amp; Experience + Landlord’s Willingness to Take Decisions When Required to Do So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Agent needs to empower the Landlord with the information they require to take the right decision – specifically facts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CONTINUOUS COMMUNICATION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“Price Counselling” ?????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I’m going to spend quite a bit of time on ‘the basics’ – not for your benefit, but to equip you with some ‘tools’, strategies, approaches and diagrams that you may find helpful to educate your landlords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98403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- Current competition = other properties in the same price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59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20967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8975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07126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Higher the price, the smaller the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Lower price = more potential renters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49083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Wrong price bracket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Call viewers for feedback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Feed the feedback back to the landlord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Move-In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95593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Blockage = Recommended Applications – People not understanding your application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AND / OR Credit history issues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Potential Solutions: Sureties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37338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68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29149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70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75421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72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965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Market forces, i.e. the nature of the rental market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We probably know this – but remember the team approach!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3185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We need to get the Landlord on the same page as this – the first ‘Team Meeting’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If we don’t ‘educate’ the Landlord (i.e. price counselling) WE won’t get the result that WE need – i.e. the Landlord to take the ‘right’ decision when we need them to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ZA" dirty="0"/>
              <a:t>The only way to get the Landlord to take the right decision is to empower them with knowledge and factual information (analysis &amp; feedback loop)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958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9871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178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AA9E9-149D-4914-87A2-CD06EEB534C8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975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3299-28FC-47FF-8718-6AC869842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47A51-DD16-4F78-9690-60CDF22AC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03439-2D8D-4996-8A9D-F2A5210C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B08B6-9C88-40DC-A5BF-D14B1782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2F61D-7EB5-44E5-8603-8D6A514C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358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FE45-4C57-4E70-ABBE-A8583178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ED533-59D3-4C35-8A2E-BD468AAAB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25E98-2773-4B77-9D60-411DCCF9C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E6DA-AAA0-4C69-AF80-956054388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7F159-3F1C-4AE5-9647-16F9EF2E9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165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0435D-2956-431D-A5B2-9AAA4A89E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789A4-8988-4365-A62F-DABE0C9B3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657BE-61B4-42E6-A2D9-8C444E4F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44F8C-C21D-41AA-951A-7B5D5461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B2ABF-7E89-4E23-BD07-68C0F31A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475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E77BD-693F-4EB7-8D0F-67FCC3DF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95C63-EEF4-451E-9591-DAB7417D1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C4E22-77FD-418A-9401-7B0D55383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F8832-77EA-4703-905D-2FE4A888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E400F-EE9F-4C40-B70F-90556135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7799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6017A-B072-4227-8A0D-B9323FF5C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C2809-8F55-40D3-96B1-72F700BDF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558B5-0AA9-40F8-BB8E-8D8FFDBF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7A7D3-CFE3-4267-A7D4-34731A93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C5479-E932-45CA-B174-ADF2B361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5512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9BC9E-03FD-4C0A-911D-705FD4DD9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A4079-EF59-4F4C-8BBC-B6AB79DAC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3D8A4-5E16-475C-9A22-ABF45E766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4054C4-7780-4914-AB59-B253BAA8D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12032A-9643-45D0-ABC6-07A38938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901E-CDD3-4A17-AECF-091D7179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081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98A8A-4CB3-4257-BC86-114D06A3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EC622-543B-46FA-8F3A-0A3549308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F37CC6-3D50-4FC0-9B11-9A4ADDC78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2B3B6-5218-4BD9-9F09-B0EF0C89E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D5398-3079-4251-A252-8C9AC1ACD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C52535-8E87-45D1-B8FB-6B0D0799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727D69-579F-4AAD-98FD-071E0F611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DCCEDD-A13A-4828-BBEF-8A4FCDAD9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881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E7C4-8075-4B0F-9BCD-218560325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1BD9A-0C03-4789-8E74-FFA357FB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5B9EE-30C8-4AEE-A242-78937625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F59DF0-1413-42A9-8CD2-2666948F7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516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A01232-1718-4EE4-AFA2-0F1E5E77C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7F95A7-3BE2-4852-B6CA-31B4AF72B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BC840-EE4D-418D-AF41-B4339323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2597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1F4A0-4CFD-477D-8A34-AF5DAA533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35E3-F128-49CA-9732-4148A8985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880CE-1E52-41D5-AF71-EE0791CFB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B1BDD-11AB-40B2-95E3-85322F4A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29242-FD0F-4498-8E80-28AF361F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3D282E-31A9-468A-A912-DA976717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304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CD42-4B81-4516-8A15-1B35E03C9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948AC-4A9C-4632-9AD5-93A0A5AF7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EDADA-F0F7-4647-A423-B59A10AEA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97FEB-088D-409C-AB7F-2E860C8A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A9328F-BC65-43A7-8533-1261E79FB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E2E83-29CF-4F64-99CC-9660A2862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607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638CD4-90DB-4A07-A418-A45B990B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C9E96-E1B8-40B2-9992-EF9705D51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C7D0E-3B1D-4B9D-804F-62EE65D77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01133-B122-4458-A08B-04C7F03A2694}" type="datetimeFigureOut">
              <a:rPr lang="en-ZA" smtClean="0"/>
              <a:t>10/Dec/2020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3B801-9680-44AF-8CC3-48993B922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93091-B599-4A13-B665-473416ADA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8590D-F0FF-43EC-A460-567F61B4F71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819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065BD36-C840-484C-B437-A5A2D313C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72" y="4204523"/>
            <a:ext cx="4248727" cy="1246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FFB13D-E164-4D6A-8FED-CFFCB826D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960" y="1085417"/>
            <a:ext cx="11074400" cy="2988743"/>
          </a:xfrm>
        </p:spPr>
        <p:txBody>
          <a:bodyPr>
            <a:noAutofit/>
          </a:bodyPr>
          <a:lstStyle/>
          <a:p>
            <a:pPr algn="l" defTabSz="304815"/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TENANTING</a:t>
            </a:r>
            <a:b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RENTAL PROPERTIES</a:t>
            </a:r>
            <a:b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rgbClr val="165B9A"/>
                </a:solidFill>
                <a:latin typeface="Sansation" panose="02000000000000000000" pitchFamily="2" charset="0"/>
              </a:rPr>
              <a:t>IN A TOUGH RENTAL MARKET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C136A1A-12F7-44AB-90E3-D758EA498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6745" y="4523357"/>
            <a:ext cx="1911927" cy="443201"/>
          </a:xfrm>
        </p:spPr>
        <p:txBody>
          <a:bodyPr/>
          <a:lstStyle/>
          <a:p>
            <a:r>
              <a:rPr lang="en-ZA" i="1" dirty="0">
                <a:solidFill>
                  <a:srgbClr val="6799C8"/>
                </a:solidFill>
              </a:rPr>
              <a:t>presented by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99AFE1-41A3-4B6C-A36C-2D7461664CE6}"/>
              </a:ext>
            </a:extLst>
          </p:cNvPr>
          <p:cNvSpPr txBox="1">
            <a:spLocks/>
          </p:cNvSpPr>
          <p:nvPr/>
        </p:nvSpPr>
        <p:spPr>
          <a:xfrm>
            <a:off x="162560" y="3241040"/>
            <a:ext cx="1189736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04815"/>
            <a:endParaRPr lang="en-ZA" sz="4800" dirty="0">
              <a:solidFill>
                <a:srgbClr val="6699C8"/>
              </a:solidFill>
              <a:latin typeface="Sansation" panose="02000000000000000000" pitchFamily="2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60D0D2D2-D5DB-48D6-9295-AD71FDC67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52" y="6099012"/>
            <a:ext cx="1588359" cy="55245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668A8F44-3C32-4499-A433-BCD9CA9DC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899" y="6229783"/>
            <a:ext cx="2159000" cy="421680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1C82B666-AD97-4057-B4A6-659BD9162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73" y="6100883"/>
            <a:ext cx="2819400" cy="55245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DD86041-DDA8-4443-864F-04BB150514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625" y="6081841"/>
            <a:ext cx="2034716" cy="586791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FCCBBDCE-7982-48A5-ACE8-FED07FF64A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94" y="6003673"/>
            <a:ext cx="981212" cy="647790"/>
          </a:xfrm>
          <a:prstGeom prst="rect">
            <a:avLst/>
          </a:prstGeom>
        </p:spPr>
      </p:pic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037F0D2F-7021-4406-929D-1949315F89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275" y="5971540"/>
            <a:ext cx="706187" cy="7061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B67EE1-2CFD-444F-8AD5-18FC5AB6D277}"/>
              </a:ext>
            </a:extLst>
          </p:cNvPr>
          <p:cNvSpPr txBox="1"/>
          <p:nvPr/>
        </p:nvSpPr>
        <p:spPr>
          <a:xfrm>
            <a:off x="253999" y="5587917"/>
            <a:ext cx="791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/>
              <a:t>My training is proudly recommended &amp; endorsed by the following organisations. . . 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DCB969A5-F518-4998-AE6E-41227E1595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94" y="206538"/>
            <a:ext cx="3967866" cy="156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56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Nature of the Rental Market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97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Nature of the Rental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Rental Market Drivers</a:t>
            </a:r>
          </a:p>
          <a:p>
            <a:pPr lvl="1"/>
            <a:r>
              <a:rPr lang="en-ZA" dirty="0"/>
              <a:t>Supply</a:t>
            </a:r>
          </a:p>
          <a:p>
            <a:pPr lvl="1"/>
            <a:r>
              <a:rPr lang="en-ZA" dirty="0"/>
              <a:t>Demand</a:t>
            </a:r>
          </a:p>
          <a:p>
            <a:pPr lvl="1"/>
            <a:r>
              <a:rPr lang="en-ZA" dirty="0"/>
              <a:t>‘balance’ / imbalance</a:t>
            </a:r>
          </a:p>
          <a:p>
            <a:pPr lvl="1"/>
            <a:endParaRPr lang="en-ZA" dirty="0"/>
          </a:p>
          <a:p>
            <a:r>
              <a:rPr lang="en-ZA" dirty="0"/>
              <a:t>Demand vs ‘Qualified Demand’</a:t>
            </a:r>
          </a:p>
          <a:p>
            <a:endParaRPr lang="en-ZA" dirty="0"/>
          </a:p>
          <a:p>
            <a:r>
              <a:rPr lang="en-ZA" dirty="0"/>
              <a:t>Summary</a:t>
            </a:r>
          </a:p>
          <a:p>
            <a:pPr lvl="1"/>
            <a:r>
              <a:rPr lang="en-ZA" dirty="0"/>
              <a:t>Driver = ‘Qualified Demand” or Demand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6713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Current Market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0462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Current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In flux &amp; unique</a:t>
            </a:r>
          </a:p>
          <a:p>
            <a:pPr lvl="1"/>
            <a:r>
              <a:rPr lang="en-ZA" dirty="0"/>
              <a:t>Uncertainty</a:t>
            </a:r>
          </a:p>
          <a:p>
            <a:pPr lvl="1"/>
            <a:r>
              <a:rPr lang="en-ZA" dirty="0"/>
              <a:t>Unsettled</a:t>
            </a:r>
          </a:p>
          <a:p>
            <a:r>
              <a:rPr lang="en-ZA" dirty="0"/>
              <a:t>Number of properties to rent</a:t>
            </a:r>
          </a:p>
          <a:p>
            <a:pPr lvl="1"/>
            <a:r>
              <a:rPr lang="en-ZA" dirty="0"/>
              <a:t>Prospective Tenant have more choice</a:t>
            </a:r>
          </a:p>
          <a:p>
            <a:pPr lvl="1"/>
            <a:r>
              <a:rPr lang="en-ZA" dirty="0"/>
              <a:t>‘Tenant’s’ market</a:t>
            </a:r>
          </a:p>
          <a:p>
            <a:r>
              <a:rPr lang="en-ZA" dirty="0"/>
              <a:t>Uncertainty</a:t>
            </a:r>
          </a:p>
          <a:p>
            <a:pPr lvl="1"/>
            <a:r>
              <a:rPr lang="en-ZA" dirty="0"/>
              <a:t>Caution!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970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Current Market / contd.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Consumers (prospective tenants)</a:t>
            </a:r>
          </a:p>
          <a:p>
            <a:pPr lvl="1"/>
            <a:r>
              <a:rPr lang="en-ZA" dirty="0"/>
              <a:t>Financial pressure / uncertain financial position</a:t>
            </a:r>
          </a:p>
          <a:p>
            <a:pPr lvl="1"/>
            <a:r>
              <a:rPr lang="en-ZA" dirty="0"/>
              <a:t>‘Alternative’ arrangements</a:t>
            </a:r>
          </a:p>
          <a:p>
            <a:pPr lvl="1"/>
            <a:r>
              <a:rPr lang="en-ZA" dirty="0"/>
              <a:t>Backlog of debt (repayment plans)</a:t>
            </a:r>
          </a:p>
          <a:p>
            <a:pPr lvl="1"/>
            <a:r>
              <a:rPr lang="en-ZA" dirty="0"/>
              <a:t>Possible negative credit history</a:t>
            </a:r>
          </a:p>
          <a:p>
            <a:pPr lvl="1"/>
            <a:r>
              <a:rPr lang="en-ZA" dirty="0"/>
              <a:t>Still living with ‘uncertainty’</a:t>
            </a:r>
          </a:p>
          <a:p>
            <a:pPr lvl="1"/>
            <a:r>
              <a:rPr lang="en-ZA" dirty="0"/>
              <a:t>Increased tendency to ‘conservative financial decisions</a:t>
            </a:r>
          </a:p>
          <a:p>
            <a:r>
              <a:rPr lang="en-ZA" dirty="0"/>
              <a:t>Landlords</a:t>
            </a:r>
          </a:p>
          <a:p>
            <a:pPr lvl="1"/>
            <a:r>
              <a:rPr lang="en-ZA" dirty="0"/>
              <a:t>Financial pressure / need income</a:t>
            </a:r>
          </a:p>
          <a:p>
            <a:pPr lvl="1"/>
            <a:r>
              <a:rPr lang="en-ZA" dirty="0"/>
              <a:t>‘holidays’ have come to an end</a:t>
            </a:r>
          </a:p>
          <a:p>
            <a:pPr lvl="1"/>
            <a:r>
              <a:rPr lang="en-ZA" dirty="0"/>
              <a:t>May have arrears</a:t>
            </a:r>
          </a:p>
          <a:p>
            <a:pPr lvl="1"/>
            <a:r>
              <a:rPr lang="en-ZA" dirty="0"/>
              <a:t>‘Can’t afford’ to drop rent (?) / offer incentives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605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2729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</p:spTree>
    <p:extLst>
      <p:ext uri="{BB962C8B-B14F-4D97-AF65-F5344CB8AC3E}">
        <p14:creationId xmlns:p14="http://schemas.microsoft.com/office/powerpoint/2010/main" val="204725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Importance of 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Focuses on the subject property</a:t>
            </a:r>
          </a:p>
          <a:p>
            <a:r>
              <a:rPr lang="en-ZA" dirty="0"/>
              <a:t>Within the current market conditions</a:t>
            </a:r>
          </a:p>
          <a:p>
            <a:r>
              <a:rPr lang="en-ZA" dirty="0"/>
              <a:t>Landlord education</a:t>
            </a:r>
          </a:p>
          <a:p>
            <a:r>
              <a:rPr lang="en-ZA" dirty="0"/>
              <a:t>Latest competition</a:t>
            </a:r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9916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Updating ‘the Team Members’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918025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Written</a:t>
            </a:r>
          </a:p>
          <a:p>
            <a:r>
              <a:rPr lang="en-ZA" dirty="0"/>
              <a:t>Factual</a:t>
            </a:r>
          </a:p>
          <a:p>
            <a:r>
              <a:rPr lang="en-ZA" dirty="0"/>
              <a:t>Include</a:t>
            </a:r>
          </a:p>
          <a:p>
            <a:pPr lvl="1"/>
            <a:r>
              <a:rPr lang="en-ZA" dirty="0"/>
              <a:t>Current Competition</a:t>
            </a:r>
          </a:p>
          <a:p>
            <a:pPr lvl="1"/>
            <a:r>
              <a:rPr lang="en-ZA" dirty="0"/>
              <a:t>Recent Experience / examples (convert to %’s to quote)</a:t>
            </a:r>
          </a:p>
          <a:p>
            <a:pPr lvl="1"/>
            <a:r>
              <a:rPr lang="en-ZA" dirty="0"/>
              <a:t>Summary of (general) market conditions</a:t>
            </a:r>
          </a:p>
          <a:p>
            <a:pPr lvl="1"/>
            <a:r>
              <a:rPr lang="en-ZA" dirty="0"/>
              <a:t>Anecdotal reports</a:t>
            </a:r>
          </a:p>
          <a:p>
            <a:pPr lvl="1"/>
            <a:r>
              <a:rPr lang="en-ZA" dirty="0"/>
              <a:t>Media reports (useful)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46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Strategy - Overview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346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Template – LL001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98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9850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Rental Appraisal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1968947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Marketing Principles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1463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Marketing Funnel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1007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Marketing Funnel Theory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6230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Price Banding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354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Current Competition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9147C1AF-E223-4442-BA6A-A111182A3564}"/>
              </a:ext>
            </a:extLst>
          </p:cNvPr>
          <p:cNvSpPr/>
          <p:nvPr/>
        </p:nvSpPr>
        <p:spPr>
          <a:xfrm>
            <a:off x="1021976" y="3429000"/>
            <a:ext cx="10139083" cy="7974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801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1D7A4B-A572-4FB5-8986-D28F08D76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Property24.com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7ED113-4283-43D3-86F4-31DE273CE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896" y="1862690"/>
            <a:ext cx="7515912" cy="42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1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DFEDFC8-E9E1-4EAB-8BBA-691FE838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83563" y="2257425"/>
            <a:ext cx="7824874" cy="3919538"/>
          </a:xfrm>
        </p:spPr>
      </p:pic>
    </p:spTree>
    <p:extLst>
      <p:ext uri="{BB962C8B-B14F-4D97-AF65-F5344CB8AC3E}">
        <p14:creationId xmlns:p14="http://schemas.microsoft.com/office/powerpoint/2010/main" val="340811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Overview of Strategy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</p:spTree>
    <p:extLst>
      <p:ext uri="{BB962C8B-B14F-4D97-AF65-F5344CB8AC3E}">
        <p14:creationId xmlns:p14="http://schemas.microsoft.com/office/powerpoint/2010/main" val="18223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9" grpId="0" animBg="1"/>
      <p:bldP spid="21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Affordability Pyramid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8313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the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97637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Affordability Pyramid</a:t>
            </a:r>
            <a:b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</a:br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&amp; Price Banding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1850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9555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6C1E5A-8629-4719-9163-9E0AE326F998}"/>
              </a:ext>
            </a:extLst>
          </p:cNvPr>
          <p:cNvSpPr/>
          <p:nvPr/>
        </p:nvSpPr>
        <p:spPr>
          <a:xfrm>
            <a:off x="1021976" y="3228126"/>
            <a:ext cx="10035943" cy="62624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4502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Affordability Triangle &amp; Price Bands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6C1E5A-8629-4719-9163-9E0AE326F998}"/>
              </a:ext>
            </a:extLst>
          </p:cNvPr>
          <p:cNvSpPr/>
          <p:nvPr/>
        </p:nvSpPr>
        <p:spPr>
          <a:xfrm>
            <a:off x="1021976" y="5082326"/>
            <a:ext cx="10035943" cy="62624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7738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Final Words . . . Marketing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Advertised rental</a:t>
            </a:r>
          </a:p>
          <a:p>
            <a:pPr lvl="1"/>
            <a:r>
              <a:rPr lang="en-ZA" dirty="0"/>
              <a:t>What level to start at?</a:t>
            </a:r>
          </a:p>
          <a:p>
            <a:pPr lvl="1"/>
            <a:r>
              <a:rPr lang="en-ZA" dirty="0"/>
              <a:t>What if the landlord wants too much?</a:t>
            </a:r>
          </a:p>
        </p:txBody>
      </p:sp>
    </p:spTree>
    <p:extLst>
      <p:ext uri="{BB962C8B-B14F-4D97-AF65-F5344CB8AC3E}">
        <p14:creationId xmlns:p14="http://schemas.microsoft.com/office/powerpoint/2010/main" val="3340914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946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</p:spTree>
    <p:extLst>
      <p:ext uri="{BB962C8B-B14F-4D97-AF65-F5344CB8AC3E}">
        <p14:creationId xmlns:p14="http://schemas.microsoft.com/office/powerpoint/2010/main" val="1809433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Analyse Results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Can only analyse what you measure</a:t>
            </a:r>
          </a:p>
          <a:p>
            <a:r>
              <a:rPr lang="en-ZA" dirty="0"/>
              <a:t>Can only adapt what you measure &amp; review</a:t>
            </a:r>
          </a:p>
          <a:p>
            <a:endParaRPr lang="en-ZA" dirty="0"/>
          </a:p>
          <a:p>
            <a:r>
              <a:rPr lang="en-ZA" dirty="0"/>
              <a:t>Weekly Marketing review</a:t>
            </a:r>
          </a:p>
          <a:p>
            <a:pPr lvl="1"/>
            <a:r>
              <a:rPr lang="en-ZA" dirty="0"/>
              <a:t>Monday/Tuesday</a:t>
            </a:r>
          </a:p>
          <a:p>
            <a:pPr lvl="1"/>
            <a:r>
              <a:rPr lang="en-ZA" dirty="0"/>
              <a:t>Written report &amp; recommendations to Landlord</a:t>
            </a:r>
          </a:p>
          <a:p>
            <a:pPr lvl="1"/>
            <a:r>
              <a:rPr lang="en-ZA" dirty="0"/>
              <a:t>Follow up with telecon</a:t>
            </a:r>
          </a:p>
          <a:p>
            <a:endParaRPr lang="en-ZA" dirty="0"/>
          </a:p>
          <a:p>
            <a:r>
              <a:rPr lang="en-ZA" dirty="0"/>
              <a:t>What should you measure?</a:t>
            </a:r>
          </a:p>
        </p:txBody>
      </p:sp>
    </p:spTree>
    <p:extLst>
      <p:ext uri="{BB962C8B-B14F-4D97-AF65-F5344CB8AC3E}">
        <p14:creationId xmlns:p14="http://schemas.microsoft.com/office/powerpoint/2010/main" val="223628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Importance of the Feedback Loop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endParaRPr lang="en-ZA" sz="2800" dirty="0"/>
          </a:p>
          <a:p>
            <a:pPr marL="457200" lvl="1" indent="0" algn="ctr">
              <a:buNone/>
            </a:pPr>
            <a:r>
              <a:rPr lang="en-ZA" sz="2800" dirty="0"/>
              <a:t>Continuing do so the same thing</a:t>
            </a:r>
          </a:p>
          <a:p>
            <a:pPr marL="457200" lvl="1" indent="0" algn="ctr">
              <a:buNone/>
            </a:pPr>
            <a:r>
              <a:rPr lang="en-ZA" sz="2800" dirty="0"/>
              <a:t>&amp; expecting a different result?</a:t>
            </a:r>
          </a:p>
          <a:p>
            <a:pPr lvl="1" algn="ctr"/>
            <a:endParaRPr lang="en-ZA" sz="2800" dirty="0"/>
          </a:p>
          <a:p>
            <a:pPr marL="0" indent="0" algn="ctr">
              <a:buNone/>
            </a:pPr>
            <a:r>
              <a:rPr lang="en-ZA" dirty="0"/>
              <a:t>Definition of Insanity</a:t>
            </a:r>
          </a:p>
          <a:p>
            <a:pPr marL="0" indent="0" algn="ctr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dirty="0"/>
              <a:t>To get a different result,</a:t>
            </a:r>
          </a:p>
          <a:p>
            <a:pPr marL="0" indent="0" algn="ctr">
              <a:buNone/>
            </a:pPr>
            <a:r>
              <a:rPr lang="en-ZA" dirty="0"/>
              <a:t>We need to change what we are doing</a:t>
            </a:r>
          </a:p>
        </p:txBody>
      </p:sp>
    </p:spTree>
    <p:extLst>
      <p:ext uri="{BB962C8B-B14F-4D97-AF65-F5344CB8AC3E}">
        <p14:creationId xmlns:p14="http://schemas.microsoft.com/office/powerpoint/2010/main" val="421597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Analysing the  Marketing Funnel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6040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Marketing Funnel Theory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221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Results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Measure the results</a:t>
            </a:r>
          </a:p>
          <a:p>
            <a:r>
              <a:rPr lang="en-ZA" dirty="0"/>
              <a:t>Determine the ‘sticking point’ / bottleneck / blockage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410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Example of a ‘blockage’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2004126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527870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Example of a ‘bottleneck’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2004126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527870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owchart: Merge 1">
            <a:extLst>
              <a:ext uri="{FF2B5EF4-FFF2-40B4-BE49-F238E27FC236}">
                <a16:creationId xmlns:a16="http://schemas.microsoft.com/office/drawing/2014/main" id="{322C6822-D6D4-4DBC-A87B-5E14A44638F5}"/>
              </a:ext>
            </a:extLst>
          </p:cNvPr>
          <p:cNvSpPr/>
          <p:nvPr/>
        </p:nvSpPr>
        <p:spPr>
          <a:xfrm>
            <a:off x="4925568" y="4527870"/>
            <a:ext cx="1682496" cy="175414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F7A0461-0E0E-4AC2-BB37-743F4AFF6D62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34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Weekly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What to measure?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4B9272-1539-4A23-9076-56985EDE5B3B}"/>
              </a:ext>
            </a:extLst>
          </p:cNvPr>
          <p:cNvSpPr txBox="1"/>
          <p:nvPr/>
        </p:nvSpPr>
        <p:spPr>
          <a:xfrm>
            <a:off x="6096000" y="2365173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02C49-2714-4DE2-94AF-8D4F2EE3AE52}"/>
              </a:ext>
            </a:extLst>
          </p:cNvPr>
          <p:cNvSpPr txBox="1"/>
          <p:nvPr/>
        </p:nvSpPr>
        <p:spPr>
          <a:xfrm>
            <a:off x="6098526" y="2873989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3B5140-575C-437E-8461-081FA0520F3B}"/>
              </a:ext>
            </a:extLst>
          </p:cNvPr>
          <p:cNvSpPr txBox="1"/>
          <p:nvPr/>
        </p:nvSpPr>
        <p:spPr>
          <a:xfrm>
            <a:off x="6114331" y="3382805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37E93A-70C3-4B2F-A8B7-7B6108A9A6BB}"/>
              </a:ext>
            </a:extLst>
          </p:cNvPr>
          <p:cNvSpPr txBox="1"/>
          <p:nvPr/>
        </p:nvSpPr>
        <p:spPr>
          <a:xfrm>
            <a:off x="5866241" y="3891621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038CC7-6FE5-4F0D-AA77-A7932E40B64E}"/>
              </a:ext>
            </a:extLst>
          </p:cNvPr>
          <p:cNvSpPr txBox="1"/>
          <p:nvPr/>
        </p:nvSpPr>
        <p:spPr>
          <a:xfrm>
            <a:off x="4999654" y="4909253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F982176-E4A9-45D7-AE21-EC0D56FD2119}"/>
              </a:ext>
            </a:extLst>
          </p:cNvPr>
          <p:cNvSpPr/>
          <p:nvPr/>
        </p:nvSpPr>
        <p:spPr>
          <a:xfrm>
            <a:off x="6416079" y="3181488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7566FF8F-5BD3-4BAE-BD97-264508ED2769}"/>
              </a:ext>
            </a:extLst>
          </p:cNvPr>
          <p:cNvSpPr/>
          <p:nvPr/>
        </p:nvSpPr>
        <p:spPr>
          <a:xfrm>
            <a:off x="6416079" y="369779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89CF3144-2EDA-4DDC-AED6-F5764CCB0375}"/>
              </a:ext>
            </a:extLst>
          </p:cNvPr>
          <p:cNvSpPr/>
          <p:nvPr/>
        </p:nvSpPr>
        <p:spPr>
          <a:xfrm>
            <a:off x="6416079" y="471373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638228F5-660F-42DA-BB7B-374D3A9B5F60}"/>
              </a:ext>
            </a:extLst>
          </p:cNvPr>
          <p:cNvSpPr/>
          <p:nvPr/>
        </p:nvSpPr>
        <p:spPr>
          <a:xfrm>
            <a:off x="6418836" y="522428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F7DABBF-77D5-4FBE-B490-3EFC7BC67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079" y="5716371"/>
            <a:ext cx="542591" cy="298730"/>
          </a:xfrm>
          <a:prstGeom prst="rect">
            <a:avLst/>
          </a:prstGeom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481F6EA0-2755-402F-A63D-8A3C2741FA33}"/>
              </a:ext>
            </a:extLst>
          </p:cNvPr>
          <p:cNvSpPr/>
          <p:nvPr/>
        </p:nvSpPr>
        <p:spPr>
          <a:xfrm>
            <a:off x="6416079" y="2684584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E75266-2BAD-447D-B8A6-BE48AA05459C}"/>
              </a:ext>
            </a:extLst>
          </p:cNvPr>
          <p:cNvSpPr txBox="1"/>
          <p:nvPr/>
        </p:nvSpPr>
        <p:spPr>
          <a:xfrm>
            <a:off x="3056954" y="5902679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ECEA8F-8387-4DA3-8E89-6D9952E0730C}"/>
              </a:ext>
            </a:extLst>
          </p:cNvPr>
          <p:cNvSpPr txBox="1"/>
          <p:nvPr/>
        </p:nvSpPr>
        <p:spPr>
          <a:xfrm>
            <a:off x="4480453" y="4400437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C626E7-3468-436B-B540-2BF16C1804E9}"/>
              </a:ext>
            </a:extLst>
          </p:cNvPr>
          <p:cNvSpPr txBox="1"/>
          <p:nvPr/>
        </p:nvSpPr>
        <p:spPr>
          <a:xfrm>
            <a:off x="4709826" y="5418069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4816C8D3-1D97-4059-A8CC-ABDD87193328}"/>
              </a:ext>
            </a:extLst>
          </p:cNvPr>
          <p:cNvSpPr/>
          <p:nvPr/>
        </p:nvSpPr>
        <p:spPr>
          <a:xfrm>
            <a:off x="6414942" y="4204498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7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4" grpId="0"/>
      <p:bldP spid="16" grpId="0"/>
      <p:bldP spid="18" grpId="0" animBg="1"/>
      <p:bldP spid="20" grpId="0" animBg="1"/>
      <p:bldP spid="22" grpId="0" animBg="1"/>
      <p:bldP spid="24" grpId="0" animBg="1"/>
      <p:bldP spid="28" grpId="0" animBg="1"/>
      <p:bldP spid="30" grpId="0"/>
      <p:bldP spid="32" grpId="0"/>
      <p:bldP spid="34" grpId="0"/>
      <p:bldP spid="3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Results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Measure the results</a:t>
            </a:r>
          </a:p>
          <a:p>
            <a:r>
              <a:rPr lang="en-ZA" dirty="0"/>
              <a:t>Determine the ‘sticking point’ / bottleneck / blockage</a:t>
            </a:r>
          </a:p>
          <a:p>
            <a:endParaRPr lang="en-ZA" dirty="0"/>
          </a:p>
          <a:p>
            <a:endParaRPr lang="en-ZA" dirty="0"/>
          </a:p>
          <a:p>
            <a:pPr marL="0" indent="0" algn="ctr">
              <a:buNone/>
            </a:pPr>
            <a:r>
              <a:rPr lang="en-ZA" b="1" dirty="0"/>
              <a:t>Cannot identify blockages / bottlenecks without measuring and monitoring results!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7920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Don’t forget Market Feedback!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Let the market speak!</a:t>
            </a:r>
          </a:p>
          <a:p>
            <a:r>
              <a:rPr lang="en-ZA" dirty="0"/>
              <a:t>Follow up with viewers</a:t>
            </a:r>
          </a:p>
          <a:p>
            <a:pPr lvl="1"/>
            <a:r>
              <a:rPr lang="en-ZA" dirty="0"/>
              <a:t>Have you found a place yet?</a:t>
            </a:r>
          </a:p>
          <a:p>
            <a:pPr lvl="1"/>
            <a:r>
              <a:rPr lang="en-ZA" dirty="0"/>
              <a:t>What did you think of the place I showed you?</a:t>
            </a:r>
          </a:p>
          <a:p>
            <a:pPr lvl="1"/>
            <a:r>
              <a:rPr lang="en-ZA" dirty="0"/>
              <a:t>What influenced your decision?</a:t>
            </a:r>
          </a:p>
          <a:p>
            <a:pPr lvl="2"/>
            <a:r>
              <a:rPr lang="en-ZA" dirty="0"/>
              <a:t>To not proceed, or</a:t>
            </a:r>
          </a:p>
          <a:p>
            <a:pPr lvl="2"/>
            <a:r>
              <a:rPr lang="en-ZA" dirty="0"/>
              <a:t>To choose a different place</a:t>
            </a:r>
          </a:p>
          <a:p>
            <a:pPr lvl="2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3069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Prepare a Report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87436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Reporting + Team Update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48416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The Team Approach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716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Update the ‘Team’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0694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‘Team Update’ – Weekly Landlord Market Feedback Report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 lnSpcReduction="10000"/>
          </a:bodyPr>
          <a:lstStyle/>
          <a:p>
            <a:r>
              <a:rPr lang="en-ZA" dirty="0"/>
              <a:t>Weekly Analysis</a:t>
            </a:r>
          </a:p>
          <a:p>
            <a:pPr lvl="1"/>
            <a:r>
              <a:rPr lang="en-ZA" dirty="0"/>
              <a:t>Facts / numbers</a:t>
            </a:r>
          </a:p>
          <a:p>
            <a:pPr lvl="1"/>
            <a:r>
              <a:rPr lang="en-ZA" dirty="0"/>
              <a:t>Flux / uncertainty</a:t>
            </a:r>
          </a:p>
          <a:p>
            <a:pPr lvl="1"/>
            <a:endParaRPr lang="en-ZA" dirty="0"/>
          </a:p>
          <a:p>
            <a:r>
              <a:rPr lang="en-ZA" dirty="0"/>
              <a:t>Market Feedback</a:t>
            </a:r>
          </a:p>
          <a:p>
            <a:pPr lvl="2"/>
            <a:r>
              <a:rPr lang="en-ZA" dirty="0"/>
              <a:t>Elicit </a:t>
            </a:r>
            <a:r>
              <a:rPr lang="en-ZA" b="1" dirty="0"/>
              <a:t>real</a:t>
            </a:r>
            <a:r>
              <a:rPr lang="en-ZA" dirty="0"/>
              <a:t> feedback</a:t>
            </a:r>
          </a:p>
          <a:p>
            <a:pPr lvl="3"/>
            <a:r>
              <a:rPr lang="en-ZA" dirty="0"/>
              <a:t>Viewers rented something else &amp; reasons, etc.</a:t>
            </a:r>
          </a:p>
          <a:p>
            <a:pPr marL="457200" lvl="1" indent="0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b="1" dirty="0"/>
              <a:t>Empower the Landlord with the KNOWLEDGE to make an informed Decision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400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Recommended a Solution / Options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920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Remember . . 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endParaRPr lang="en-ZA" sz="2800" dirty="0"/>
          </a:p>
          <a:p>
            <a:pPr marL="457200" lvl="1" indent="0" algn="ctr">
              <a:buNone/>
            </a:pPr>
            <a:r>
              <a:rPr lang="en-ZA" sz="2800" dirty="0"/>
              <a:t>Continuing do so the same thing</a:t>
            </a:r>
          </a:p>
          <a:p>
            <a:pPr marL="457200" lvl="1" indent="0" algn="ctr">
              <a:buNone/>
            </a:pPr>
            <a:r>
              <a:rPr lang="en-ZA" sz="2800" dirty="0"/>
              <a:t>&amp; expecting a different result?</a:t>
            </a:r>
          </a:p>
          <a:p>
            <a:pPr lvl="1" algn="ctr"/>
            <a:endParaRPr lang="en-ZA" sz="2800" dirty="0"/>
          </a:p>
          <a:p>
            <a:pPr marL="0" indent="0" algn="ctr">
              <a:buNone/>
            </a:pPr>
            <a:r>
              <a:rPr lang="en-ZA" dirty="0"/>
              <a:t>Definition of Insanity</a:t>
            </a:r>
          </a:p>
          <a:p>
            <a:pPr marL="0" indent="0" algn="ctr">
              <a:buNone/>
            </a:pPr>
            <a:endParaRPr lang="en-ZA" dirty="0"/>
          </a:p>
          <a:p>
            <a:pPr marL="0" indent="0" algn="ctr">
              <a:buNone/>
            </a:pPr>
            <a:r>
              <a:rPr lang="en-ZA" dirty="0"/>
              <a:t>To get a different result,</a:t>
            </a:r>
          </a:p>
          <a:p>
            <a:pPr marL="0" indent="0" algn="ctr">
              <a:buNone/>
            </a:pPr>
            <a:r>
              <a:rPr lang="en-ZA" dirty="0"/>
              <a:t>We need to change what we are doing</a:t>
            </a:r>
          </a:p>
        </p:txBody>
      </p:sp>
    </p:spTree>
    <p:extLst>
      <p:ext uri="{BB962C8B-B14F-4D97-AF65-F5344CB8AC3E}">
        <p14:creationId xmlns:p14="http://schemas.microsoft.com/office/powerpoint/2010/main" val="75822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Feedback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3B8802-AA5B-407A-9516-7A0EF039C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Weekly Landlord Feedback Report</a:t>
            </a:r>
          </a:p>
          <a:p>
            <a:pPr lvl="1"/>
            <a:r>
              <a:rPr lang="en-ZA" dirty="0"/>
              <a:t>Share results</a:t>
            </a:r>
          </a:p>
          <a:p>
            <a:pPr lvl="1"/>
            <a:r>
              <a:rPr lang="en-ZA" dirty="0"/>
              <a:t>Share feedback</a:t>
            </a:r>
          </a:p>
          <a:p>
            <a:pPr lvl="2"/>
            <a:r>
              <a:rPr lang="en-ZA" dirty="0"/>
              <a:t>from the </a:t>
            </a:r>
            <a:r>
              <a:rPr lang="en-ZA" b="1" dirty="0"/>
              <a:t>Market</a:t>
            </a:r>
          </a:p>
          <a:p>
            <a:pPr lvl="1"/>
            <a:r>
              <a:rPr lang="en-ZA" dirty="0"/>
              <a:t>Market Update</a:t>
            </a:r>
          </a:p>
          <a:p>
            <a:pPr lvl="2"/>
            <a:r>
              <a:rPr lang="en-ZA" dirty="0"/>
              <a:t>Fact based</a:t>
            </a:r>
          </a:p>
          <a:p>
            <a:pPr lvl="2"/>
            <a:r>
              <a:rPr lang="en-ZA" dirty="0"/>
              <a:t>Highlight changes</a:t>
            </a:r>
          </a:p>
          <a:p>
            <a:pPr lvl="1"/>
            <a:r>
              <a:rPr lang="en-ZA" dirty="0"/>
              <a:t>Make recommendations</a:t>
            </a:r>
          </a:p>
          <a:p>
            <a:pPr lvl="2"/>
            <a:r>
              <a:rPr lang="en-ZA" dirty="0"/>
              <a:t>based on the </a:t>
            </a:r>
            <a:r>
              <a:rPr lang="en-ZA" b="1" dirty="0"/>
              <a:t>results / facts</a:t>
            </a:r>
          </a:p>
          <a:p>
            <a:pPr lvl="2"/>
            <a:r>
              <a:rPr lang="en-ZA" dirty="0"/>
              <a:t>and </a:t>
            </a:r>
            <a:r>
              <a:rPr lang="en-ZA" b="1" dirty="0"/>
              <a:t>market feedback</a:t>
            </a:r>
            <a:endParaRPr lang="en-ZA" dirty="0"/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701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Adapt = The Feedback Loop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6555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Lack of On-Site Viewings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4830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/ Too Few On-Site Viewings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102534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480017" y="3533343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92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/ Too Few On-Site Viewings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Current Competition</a:t>
            </a:r>
          </a:p>
          <a:p>
            <a:r>
              <a:rPr lang="en-ZA" dirty="0"/>
              <a:t>Price Bands</a:t>
            </a:r>
          </a:p>
        </p:txBody>
      </p:sp>
    </p:spTree>
    <p:extLst>
      <p:ext uri="{BB962C8B-B14F-4D97-AF65-F5344CB8AC3E}">
        <p14:creationId xmlns:p14="http://schemas.microsoft.com/office/powerpoint/2010/main" val="14495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Current Competition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9147C1AF-E223-4442-BA6A-A111182A3564}"/>
              </a:ext>
            </a:extLst>
          </p:cNvPr>
          <p:cNvSpPr/>
          <p:nvPr/>
        </p:nvSpPr>
        <p:spPr>
          <a:xfrm>
            <a:off x="1021976" y="3429000"/>
            <a:ext cx="10139083" cy="7974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469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Importance of the Team Approach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3519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1D7A4B-A572-4FB5-8986-D28F08D76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Property24.com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7ED113-4283-43D3-86F4-31DE273CE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896" y="1862690"/>
            <a:ext cx="7515912" cy="42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12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9DFEDFC8-E9E1-4EAB-8BBA-691FE8382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183563" y="2257425"/>
            <a:ext cx="7824874" cy="3919538"/>
          </a:xfrm>
        </p:spPr>
      </p:pic>
    </p:spTree>
    <p:extLst>
      <p:ext uri="{BB962C8B-B14F-4D97-AF65-F5344CB8AC3E}">
        <p14:creationId xmlns:p14="http://schemas.microsoft.com/office/powerpoint/2010/main" val="2766306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Price Bands &amp; The Market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Tenants search in price bands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B0C5B-CF98-4133-B250-3D1818DE516D}"/>
              </a:ext>
            </a:extLst>
          </p:cNvPr>
          <p:cNvSpPr/>
          <p:nvPr/>
        </p:nvSpPr>
        <p:spPr>
          <a:xfrm>
            <a:off x="1021976" y="2810435"/>
            <a:ext cx="10139083" cy="3232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The Market / Advertising Portal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FF4430B-EEA9-4DD9-98B4-A51CB760A3AE}"/>
              </a:ext>
            </a:extLst>
          </p:cNvPr>
          <p:cNvSpPr/>
          <p:nvPr/>
        </p:nvSpPr>
        <p:spPr>
          <a:xfrm>
            <a:off x="268941" y="2810435"/>
            <a:ext cx="569259" cy="3232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Price</a:t>
            </a:r>
          </a:p>
        </p:txBody>
      </p:sp>
      <p:pic>
        <p:nvPicPr>
          <p:cNvPr id="16" name="Graphic 15" descr="Home">
            <a:extLst>
              <a:ext uri="{FF2B5EF4-FFF2-40B4-BE49-F238E27FC236}">
                <a16:creationId xmlns:a16="http://schemas.microsoft.com/office/drawing/2014/main" id="{24011147-C5B2-4CA5-82C4-89D9EFA75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65709" y="5181038"/>
            <a:ext cx="914400" cy="914400"/>
          </a:xfrm>
          <a:prstGeom prst="rect">
            <a:avLst/>
          </a:prstGeom>
        </p:spPr>
      </p:pic>
      <p:pic>
        <p:nvPicPr>
          <p:cNvPr id="18" name="Graphic 17" descr="Home">
            <a:extLst>
              <a:ext uri="{FF2B5EF4-FFF2-40B4-BE49-F238E27FC236}">
                <a16:creationId xmlns:a16="http://schemas.microsoft.com/office/drawing/2014/main" id="{EF25C7F9-7949-4319-89AB-DC3BBBF09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4425533"/>
            <a:ext cx="914400" cy="914400"/>
          </a:xfrm>
          <a:prstGeom prst="rect">
            <a:avLst/>
          </a:prstGeom>
        </p:spPr>
      </p:pic>
      <p:pic>
        <p:nvPicPr>
          <p:cNvPr id="20" name="Graphic 19" descr="Home">
            <a:extLst>
              <a:ext uri="{FF2B5EF4-FFF2-40B4-BE49-F238E27FC236}">
                <a16:creationId xmlns:a16="http://schemas.microsoft.com/office/drawing/2014/main" id="{FD85CF62-CA58-4958-97B4-C8C08BC85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3629874"/>
            <a:ext cx="914400" cy="914400"/>
          </a:xfrm>
          <a:prstGeom prst="rect">
            <a:avLst/>
          </a:prstGeom>
        </p:spPr>
      </p:pic>
      <p:pic>
        <p:nvPicPr>
          <p:cNvPr id="22" name="Graphic 21" descr="Home">
            <a:extLst>
              <a:ext uri="{FF2B5EF4-FFF2-40B4-BE49-F238E27FC236}">
                <a16:creationId xmlns:a16="http://schemas.microsoft.com/office/drawing/2014/main" id="{EA719C00-3016-40C1-A468-F7A9063AB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8559" y="2834215"/>
            <a:ext cx="914400" cy="914400"/>
          </a:xfrm>
          <a:prstGeom prst="rect">
            <a:avLst/>
          </a:prstGeom>
        </p:spPr>
      </p:pic>
      <p:pic>
        <p:nvPicPr>
          <p:cNvPr id="24" name="Graphic 23" descr="Home">
            <a:extLst>
              <a:ext uri="{FF2B5EF4-FFF2-40B4-BE49-F238E27FC236}">
                <a16:creationId xmlns:a16="http://schemas.microsoft.com/office/drawing/2014/main" id="{4846100B-EAE1-458A-9F9A-B03D4227F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6478" y="5158627"/>
            <a:ext cx="914400" cy="914400"/>
          </a:xfrm>
          <a:prstGeom prst="rect">
            <a:avLst/>
          </a:prstGeom>
        </p:spPr>
      </p:pic>
      <p:pic>
        <p:nvPicPr>
          <p:cNvPr id="26" name="Graphic 25" descr="Home">
            <a:extLst>
              <a:ext uri="{FF2B5EF4-FFF2-40B4-BE49-F238E27FC236}">
                <a16:creationId xmlns:a16="http://schemas.microsoft.com/office/drawing/2014/main" id="{32591911-D0DF-4252-A75D-B2FC11624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4403122"/>
            <a:ext cx="914400" cy="914400"/>
          </a:xfrm>
          <a:prstGeom prst="rect">
            <a:avLst/>
          </a:prstGeom>
        </p:spPr>
      </p:pic>
      <p:pic>
        <p:nvPicPr>
          <p:cNvPr id="28" name="Graphic 27" descr="Home">
            <a:extLst>
              <a:ext uri="{FF2B5EF4-FFF2-40B4-BE49-F238E27FC236}">
                <a16:creationId xmlns:a16="http://schemas.microsoft.com/office/drawing/2014/main" id="{DC5C28B0-447B-4176-8D1A-3AB845FF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3607463"/>
            <a:ext cx="914400" cy="914400"/>
          </a:xfrm>
          <a:prstGeom prst="rect">
            <a:avLst/>
          </a:prstGeom>
        </p:spPr>
      </p:pic>
      <p:pic>
        <p:nvPicPr>
          <p:cNvPr id="30" name="Graphic 29" descr="Home">
            <a:extLst>
              <a:ext uri="{FF2B5EF4-FFF2-40B4-BE49-F238E27FC236}">
                <a16:creationId xmlns:a16="http://schemas.microsoft.com/office/drawing/2014/main" id="{F8B6FA8E-2518-420B-A5CA-731DE9DF4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79328" y="2811804"/>
            <a:ext cx="914400" cy="914400"/>
          </a:xfrm>
          <a:prstGeom prst="rect">
            <a:avLst/>
          </a:prstGeom>
        </p:spPr>
      </p:pic>
      <p:pic>
        <p:nvPicPr>
          <p:cNvPr id="32" name="Graphic 31" descr="Home">
            <a:extLst>
              <a:ext uri="{FF2B5EF4-FFF2-40B4-BE49-F238E27FC236}">
                <a16:creationId xmlns:a16="http://schemas.microsoft.com/office/drawing/2014/main" id="{DB7C16DF-A996-4B7D-9210-21CC93E1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7247" y="5163110"/>
            <a:ext cx="914400" cy="914400"/>
          </a:xfrm>
          <a:prstGeom prst="rect">
            <a:avLst/>
          </a:prstGeom>
        </p:spPr>
      </p:pic>
      <p:pic>
        <p:nvPicPr>
          <p:cNvPr id="34" name="Graphic 33" descr="Home">
            <a:extLst>
              <a:ext uri="{FF2B5EF4-FFF2-40B4-BE49-F238E27FC236}">
                <a16:creationId xmlns:a16="http://schemas.microsoft.com/office/drawing/2014/main" id="{E5E9A34E-14F1-43B0-8E19-D2BDD1FBA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4407605"/>
            <a:ext cx="914400" cy="914400"/>
          </a:xfrm>
          <a:prstGeom prst="rect">
            <a:avLst/>
          </a:prstGeom>
        </p:spPr>
      </p:pic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91F5FA35-2C50-45F0-9E2E-63FE9978A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3611946"/>
            <a:ext cx="914400" cy="914400"/>
          </a:xfrm>
          <a:prstGeom prst="rect">
            <a:avLst/>
          </a:prstGeom>
        </p:spPr>
      </p:pic>
      <p:pic>
        <p:nvPicPr>
          <p:cNvPr id="38" name="Graphic 37" descr="Home">
            <a:extLst>
              <a:ext uri="{FF2B5EF4-FFF2-40B4-BE49-F238E27FC236}">
                <a16:creationId xmlns:a16="http://schemas.microsoft.com/office/drawing/2014/main" id="{0111F759-C454-4362-94DF-0663040D6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0097" y="2816287"/>
            <a:ext cx="914400" cy="914400"/>
          </a:xfrm>
          <a:prstGeom prst="rect">
            <a:avLst/>
          </a:prstGeom>
        </p:spPr>
      </p:pic>
      <p:pic>
        <p:nvPicPr>
          <p:cNvPr id="40" name="Graphic 39" descr="Home">
            <a:extLst>
              <a:ext uri="{FF2B5EF4-FFF2-40B4-BE49-F238E27FC236}">
                <a16:creationId xmlns:a16="http://schemas.microsoft.com/office/drawing/2014/main" id="{C203608C-E2DE-4370-896F-50B54D72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652" y="5154146"/>
            <a:ext cx="914400" cy="914400"/>
          </a:xfrm>
          <a:prstGeom prst="rect">
            <a:avLst/>
          </a:prstGeom>
        </p:spPr>
      </p:pic>
      <p:pic>
        <p:nvPicPr>
          <p:cNvPr id="42" name="Graphic 41" descr="Home">
            <a:extLst>
              <a:ext uri="{FF2B5EF4-FFF2-40B4-BE49-F238E27FC236}">
                <a16:creationId xmlns:a16="http://schemas.microsoft.com/office/drawing/2014/main" id="{BED4CACB-EF1E-46E9-9F58-41832FC1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4398641"/>
            <a:ext cx="914400" cy="914400"/>
          </a:xfrm>
          <a:prstGeom prst="rect">
            <a:avLst/>
          </a:prstGeom>
        </p:spPr>
      </p:pic>
      <p:pic>
        <p:nvPicPr>
          <p:cNvPr id="44" name="Graphic 43" descr="Home">
            <a:extLst>
              <a:ext uri="{FF2B5EF4-FFF2-40B4-BE49-F238E27FC236}">
                <a16:creationId xmlns:a16="http://schemas.microsoft.com/office/drawing/2014/main" id="{F5F946D4-ACE4-4D59-9443-77C460B78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3602982"/>
            <a:ext cx="914400" cy="914400"/>
          </a:xfrm>
          <a:prstGeom prst="rect">
            <a:avLst/>
          </a:prstGeom>
        </p:spPr>
      </p:pic>
      <p:pic>
        <p:nvPicPr>
          <p:cNvPr id="46" name="Graphic 45" descr="Home">
            <a:extLst>
              <a:ext uri="{FF2B5EF4-FFF2-40B4-BE49-F238E27FC236}">
                <a16:creationId xmlns:a16="http://schemas.microsoft.com/office/drawing/2014/main" id="{8F6F1493-DA15-4211-BF41-84F363AD2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502" y="2807323"/>
            <a:ext cx="914400" cy="914400"/>
          </a:xfrm>
          <a:prstGeom prst="rect">
            <a:avLst/>
          </a:prstGeom>
        </p:spPr>
      </p:pic>
      <p:pic>
        <p:nvPicPr>
          <p:cNvPr id="48" name="Graphic 47" descr="Home">
            <a:extLst>
              <a:ext uri="{FF2B5EF4-FFF2-40B4-BE49-F238E27FC236}">
                <a16:creationId xmlns:a16="http://schemas.microsoft.com/office/drawing/2014/main" id="{9C2C2338-B106-4887-B2F5-7B83519AA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6739" y="5131735"/>
            <a:ext cx="914400" cy="914400"/>
          </a:xfrm>
          <a:prstGeom prst="rect">
            <a:avLst/>
          </a:prstGeom>
        </p:spPr>
      </p:pic>
      <p:pic>
        <p:nvPicPr>
          <p:cNvPr id="50" name="Graphic 49" descr="Home">
            <a:extLst>
              <a:ext uri="{FF2B5EF4-FFF2-40B4-BE49-F238E27FC236}">
                <a16:creationId xmlns:a16="http://schemas.microsoft.com/office/drawing/2014/main" id="{47165960-6B07-4DBF-959B-8BC260C3F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4376230"/>
            <a:ext cx="914400" cy="914400"/>
          </a:xfrm>
          <a:prstGeom prst="rect">
            <a:avLst/>
          </a:prstGeom>
        </p:spPr>
      </p:pic>
      <p:pic>
        <p:nvPicPr>
          <p:cNvPr id="52" name="Graphic 51" descr="Home">
            <a:extLst>
              <a:ext uri="{FF2B5EF4-FFF2-40B4-BE49-F238E27FC236}">
                <a16:creationId xmlns:a16="http://schemas.microsoft.com/office/drawing/2014/main" id="{2CBE0D93-C9A7-4652-8E42-24154C210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3580571"/>
            <a:ext cx="914400" cy="914400"/>
          </a:xfrm>
          <a:prstGeom prst="rect">
            <a:avLst/>
          </a:prstGeom>
        </p:spPr>
      </p:pic>
      <p:pic>
        <p:nvPicPr>
          <p:cNvPr id="54" name="Graphic 53" descr="Home">
            <a:extLst>
              <a:ext uri="{FF2B5EF4-FFF2-40B4-BE49-F238E27FC236}">
                <a16:creationId xmlns:a16="http://schemas.microsoft.com/office/drawing/2014/main" id="{DBCC8E08-B8DB-48CF-B0C1-CD184282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589" y="2784912"/>
            <a:ext cx="914400" cy="914400"/>
          </a:xfrm>
          <a:prstGeom prst="rect">
            <a:avLst/>
          </a:prstGeom>
        </p:spPr>
      </p:pic>
      <p:pic>
        <p:nvPicPr>
          <p:cNvPr id="56" name="Graphic 55" descr="Home">
            <a:extLst>
              <a:ext uri="{FF2B5EF4-FFF2-40B4-BE49-F238E27FC236}">
                <a16:creationId xmlns:a16="http://schemas.microsoft.com/office/drawing/2014/main" id="{94606AA6-81AB-4283-A0C3-37AD1F879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167" y="5136218"/>
            <a:ext cx="914400" cy="914400"/>
          </a:xfrm>
          <a:prstGeom prst="rect">
            <a:avLst/>
          </a:prstGeom>
        </p:spPr>
      </p:pic>
      <p:pic>
        <p:nvPicPr>
          <p:cNvPr id="58" name="Graphic 57" descr="Home">
            <a:extLst>
              <a:ext uri="{FF2B5EF4-FFF2-40B4-BE49-F238E27FC236}">
                <a16:creationId xmlns:a16="http://schemas.microsoft.com/office/drawing/2014/main" id="{8A554DFA-6C77-4858-808A-1CA4244A4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4380713"/>
            <a:ext cx="914400" cy="914400"/>
          </a:xfrm>
          <a:prstGeom prst="rect">
            <a:avLst/>
          </a:prstGeom>
        </p:spPr>
      </p:pic>
      <p:pic>
        <p:nvPicPr>
          <p:cNvPr id="60" name="Graphic 59" descr="Home">
            <a:extLst>
              <a:ext uri="{FF2B5EF4-FFF2-40B4-BE49-F238E27FC236}">
                <a16:creationId xmlns:a16="http://schemas.microsoft.com/office/drawing/2014/main" id="{B9CD16E9-B5F3-4540-9B13-2E84620B1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3585054"/>
            <a:ext cx="914400" cy="914400"/>
          </a:xfrm>
          <a:prstGeom prst="rect">
            <a:avLst/>
          </a:prstGeom>
        </p:spPr>
      </p:pic>
      <p:pic>
        <p:nvPicPr>
          <p:cNvPr id="62" name="Graphic 61" descr="Home">
            <a:extLst>
              <a:ext uri="{FF2B5EF4-FFF2-40B4-BE49-F238E27FC236}">
                <a16:creationId xmlns:a16="http://schemas.microsoft.com/office/drawing/2014/main" id="{043098BF-B201-44FC-8CEB-D0E708883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0017" y="2789395"/>
            <a:ext cx="914400" cy="914400"/>
          </a:xfrm>
          <a:prstGeom prst="rect">
            <a:avLst/>
          </a:prstGeom>
        </p:spPr>
      </p:pic>
      <p:pic>
        <p:nvPicPr>
          <p:cNvPr id="64" name="Graphic 63" descr="Home">
            <a:extLst>
              <a:ext uri="{FF2B5EF4-FFF2-40B4-BE49-F238E27FC236}">
                <a16:creationId xmlns:a16="http://schemas.microsoft.com/office/drawing/2014/main" id="{D1750B50-2C08-4C76-9623-34E13CBCD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1042" y="5154148"/>
            <a:ext cx="914400" cy="914400"/>
          </a:xfrm>
          <a:prstGeom prst="rect">
            <a:avLst/>
          </a:prstGeom>
        </p:spPr>
      </p:pic>
      <p:pic>
        <p:nvPicPr>
          <p:cNvPr id="66" name="Graphic 65" descr="Home">
            <a:extLst>
              <a:ext uri="{FF2B5EF4-FFF2-40B4-BE49-F238E27FC236}">
                <a16:creationId xmlns:a16="http://schemas.microsoft.com/office/drawing/2014/main" id="{201C7E12-ED26-4D79-85B5-44F2B58C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4398643"/>
            <a:ext cx="914400" cy="914400"/>
          </a:xfrm>
          <a:prstGeom prst="rect">
            <a:avLst/>
          </a:prstGeom>
        </p:spPr>
      </p:pic>
      <p:pic>
        <p:nvPicPr>
          <p:cNvPr id="68" name="Graphic 67" descr="Home">
            <a:extLst>
              <a:ext uri="{FF2B5EF4-FFF2-40B4-BE49-F238E27FC236}">
                <a16:creationId xmlns:a16="http://schemas.microsoft.com/office/drawing/2014/main" id="{88B34D6F-1D7D-44F5-B7BA-70D68821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3602984"/>
            <a:ext cx="914400" cy="914400"/>
          </a:xfrm>
          <a:prstGeom prst="rect">
            <a:avLst/>
          </a:prstGeom>
        </p:spPr>
      </p:pic>
      <p:pic>
        <p:nvPicPr>
          <p:cNvPr id="70" name="Graphic 69" descr="Home">
            <a:extLst>
              <a:ext uri="{FF2B5EF4-FFF2-40B4-BE49-F238E27FC236}">
                <a16:creationId xmlns:a16="http://schemas.microsoft.com/office/drawing/2014/main" id="{1221D2FB-6F0E-48B3-8B4A-2C634C4A1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3892" y="2807325"/>
            <a:ext cx="914400" cy="914400"/>
          </a:xfrm>
          <a:prstGeom prst="rect">
            <a:avLst/>
          </a:prstGeom>
        </p:spPr>
      </p:pic>
      <p:pic>
        <p:nvPicPr>
          <p:cNvPr id="72" name="Graphic 71" descr="Home">
            <a:extLst>
              <a:ext uri="{FF2B5EF4-FFF2-40B4-BE49-F238E27FC236}">
                <a16:creationId xmlns:a16="http://schemas.microsoft.com/office/drawing/2014/main" id="{0D2D8FB4-46D3-468B-9362-F0AF20346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1470" y="5158631"/>
            <a:ext cx="914400" cy="914400"/>
          </a:xfrm>
          <a:prstGeom prst="rect">
            <a:avLst/>
          </a:prstGeom>
        </p:spPr>
      </p:pic>
      <p:pic>
        <p:nvPicPr>
          <p:cNvPr id="74" name="Graphic 73" descr="Home">
            <a:extLst>
              <a:ext uri="{FF2B5EF4-FFF2-40B4-BE49-F238E27FC236}">
                <a16:creationId xmlns:a16="http://schemas.microsoft.com/office/drawing/2014/main" id="{4F952ADA-21B8-4C72-B07E-718356506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4403126"/>
            <a:ext cx="914400" cy="914400"/>
          </a:xfrm>
          <a:prstGeom prst="rect">
            <a:avLst/>
          </a:prstGeom>
        </p:spPr>
      </p:pic>
      <p:pic>
        <p:nvPicPr>
          <p:cNvPr id="76" name="Graphic 75" descr="Home">
            <a:extLst>
              <a:ext uri="{FF2B5EF4-FFF2-40B4-BE49-F238E27FC236}">
                <a16:creationId xmlns:a16="http://schemas.microsoft.com/office/drawing/2014/main" id="{0812B457-AAE0-4B23-B6AF-51265C936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3607467"/>
            <a:ext cx="914400" cy="914400"/>
          </a:xfrm>
          <a:prstGeom prst="rect">
            <a:avLst/>
          </a:prstGeom>
        </p:spPr>
      </p:pic>
      <p:pic>
        <p:nvPicPr>
          <p:cNvPr id="78" name="Graphic 77" descr="Home">
            <a:extLst>
              <a:ext uri="{FF2B5EF4-FFF2-40B4-BE49-F238E27FC236}">
                <a16:creationId xmlns:a16="http://schemas.microsoft.com/office/drawing/2014/main" id="{D19E40E9-1D2C-4D51-AB22-74C88EFC4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4320" y="2811808"/>
            <a:ext cx="914400" cy="914400"/>
          </a:xfrm>
          <a:prstGeom prst="rect">
            <a:avLst/>
          </a:prstGeom>
        </p:spPr>
      </p:pic>
      <p:pic>
        <p:nvPicPr>
          <p:cNvPr id="80" name="Graphic 79" descr="Home">
            <a:extLst>
              <a:ext uri="{FF2B5EF4-FFF2-40B4-BE49-F238E27FC236}">
                <a16:creationId xmlns:a16="http://schemas.microsoft.com/office/drawing/2014/main" id="{B777F377-87AC-4762-8642-C07EB08A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451" y="5163114"/>
            <a:ext cx="914400" cy="914400"/>
          </a:xfrm>
          <a:prstGeom prst="rect">
            <a:avLst/>
          </a:prstGeom>
        </p:spPr>
      </p:pic>
      <p:pic>
        <p:nvPicPr>
          <p:cNvPr id="82" name="Graphic 81" descr="Home">
            <a:extLst>
              <a:ext uri="{FF2B5EF4-FFF2-40B4-BE49-F238E27FC236}">
                <a16:creationId xmlns:a16="http://schemas.microsoft.com/office/drawing/2014/main" id="{879FC4D4-F51E-4CE9-924D-A0F30AC0C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4407609"/>
            <a:ext cx="914400" cy="914400"/>
          </a:xfrm>
          <a:prstGeom prst="rect">
            <a:avLst/>
          </a:prstGeom>
        </p:spPr>
      </p:pic>
      <p:pic>
        <p:nvPicPr>
          <p:cNvPr id="84" name="Graphic 83" descr="Home">
            <a:extLst>
              <a:ext uri="{FF2B5EF4-FFF2-40B4-BE49-F238E27FC236}">
                <a16:creationId xmlns:a16="http://schemas.microsoft.com/office/drawing/2014/main" id="{F61BEC38-657F-4434-B835-C49CB08D2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3611950"/>
            <a:ext cx="914400" cy="914400"/>
          </a:xfrm>
          <a:prstGeom prst="rect">
            <a:avLst/>
          </a:prstGeom>
        </p:spPr>
      </p:pic>
      <p:pic>
        <p:nvPicPr>
          <p:cNvPr id="86" name="Graphic 85" descr="Home">
            <a:extLst>
              <a:ext uri="{FF2B5EF4-FFF2-40B4-BE49-F238E27FC236}">
                <a16:creationId xmlns:a16="http://schemas.microsoft.com/office/drawing/2014/main" id="{CB5BAB18-8E44-4C77-BB75-A73D0744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1301" y="2816291"/>
            <a:ext cx="914400" cy="914400"/>
          </a:xfrm>
          <a:prstGeom prst="rect">
            <a:avLst/>
          </a:prstGeom>
        </p:spPr>
      </p:pic>
      <p:pic>
        <p:nvPicPr>
          <p:cNvPr id="88" name="Graphic 87" descr="Home">
            <a:extLst>
              <a:ext uri="{FF2B5EF4-FFF2-40B4-BE49-F238E27FC236}">
                <a16:creationId xmlns:a16="http://schemas.microsoft.com/office/drawing/2014/main" id="{DFF22E7D-8272-4FB5-A273-EEEB28D4C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8874" y="5154150"/>
            <a:ext cx="914400" cy="914400"/>
          </a:xfrm>
          <a:prstGeom prst="rect">
            <a:avLst/>
          </a:prstGeom>
        </p:spPr>
      </p:pic>
      <p:pic>
        <p:nvPicPr>
          <p:cNvPr id="90" name="Graphic 89" descr="Home">
            <a:extLst>
              <a:ext uri="{FF2B5EF4-FFF2-40B4-BE49-F238E27FC236}">
                <a16:creationId xmlns:a16="http://schemas.microsoft.com/office/drawing/2014/main" id="{91F60B89-BA1A-4789-8116-5D2FA9E4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4398645"/>
            <a:ext cx="914400" cy="914400"/>
          </a:xfrm>
          <a:prstGeom prst="rect">
            <a:avLst/>
          </a:prstGeom>
        </p:spPr>
      </p:pic>
      <p:pic>
        <p:nvPicPr>
          <p:cNvPr id="92" name="Graphic 91" descr="Home">
            <a:extLst>
              <a:ext uri="{FF2B5EF4-FFF2-40B4-BE49-F238E27FC236}">
                <a16:creationId xmlns:a16="http://schemas.microsoft.com/office/drawing/2014/main" id="{102EE87C-596C-4B88-AB2E-D72DE6AF4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3602986"/>
            <a:ext cx="914400" cy="914400"/>
          </a:xfrm>
          <a:prstGeom prst="rect">
            <a:avLst/>
          </a:prstGeom>
        </p:spPr>
      </p:pic>
      <p:pic>
        <p:nvPicPr>
          <p:cNvPr id="94" name="Graphic 93" descr="Home">
            <a:extLst>
              <a:ext uri="{FF2B5EF4-FFF2-40B4-BE49-F238E27FC236}">
                <a16:creationId xmlns:a16="http://schemas.microsoft.com/office/drawing/2014/main" id="{6C2ABE22-C77D-4E1F-B767-4CFE491CB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01724" y="2807327"/>
            <a:ext cx="914400" cy="914400"/>
          </a:xfrm>
          <a:prstGeom prst="rect">
            <a:avLst/>
          </a:prstGeom>
        </p:spPr>
      </p:pic>
      <p:pic>
        <p:nvPicPr>
          <p:cNvPr id="96" name="Graphic 95" descr="Home">
            <a:extLst>
              <a:ext uri="{FF2B5EF4-FFF2-40B4-BE49-F238E27FC236}">
                <a16:creationId xmlns:a16="http://schemas.microsoft.com/office/drawing/2014/main" id="{137F6857-187D-40B0-B5B9-72B64CE5B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67" y="5172080"/>
            <a:ext cx="914400" cy="914400"/>
          </a:xfrm>
          <a:prstGeom prst="rect">
            <a:avLst/>
          </a:prstGeom>
        </p:spPr>
      </p:pic>
      <p:pic>
        <p:nvPicPr>
          <p:cNvPr id="98" name="Graphic 97" descr="Home">
            <a:extLst>
              <a:ext uri="{FF2B5EF4-FFF2-40B4-BE49-F238E27FC236}">
                <a16:creationId xmlns:a16="http://schemas.microsoft.com/office/drawing/2014/main" id="{A7C56EC8-41A8-4601-B202-DA8677A8B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4416575"/>
            <a:ext cx="914400" cy="914400"/>
          </a:xfrm>
          <a:prstGeom prst="rect">
            <a:avLst/>
          </a:prstGeom>
        </p:spPr>
      </p:pic>
      <p:pic>
        <p:nvPicPr>
          <p:cNvPr id="100" name="Graphic 99" descr="Home">
            <a:extLst>
              <a:ext uri="{FF2B5EF4-FFF2-40B4-BE49-F238E27FC236}">
                <a16:creationId xmlns:a16="http://schemas.microsoft.com/office/drawing/2014/main" id="{FA8EEC53-A86E-49E8-A368-67628D048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3620916"/>
            <a:ext cx="914400" cy="914400"/>
          </a:xfrm>
          <a:prstGeom prst="rect">
            <a:avLst/>
          </a:prstGeom>
        </p:spPr>
      </p:pic>
      <p:pic>
        <p:nvPicPr>
          <p:cNvPr id="102" name="Graphic 101" descr="Home">
            <a:extLst>
              <a:ext uri="{FF2B5EF4-FFF2-40B4-BE49-F238E27FC236}">
                <a16:creationId xmlns:a16="http://schemas.microsoft.com/office/drawing/2014/main" id="{7E52D293-2945-4468-A1AE-CA380D757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4917" y="2825257"/>
            <a:ext cx="914400" cy="914400"/>
          </a:xfrm>
          <a:prstGeom prst="rect">
            <a:avLst/>
          </a:prstGeom>
        </p:spPr>
      </p:pic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7FFC3E5A-DE7E-4FE6-BAB3-06ABB3580948}"/>
              </a:ext>
            </a:extLst>
          </p:cNvPr>
          <p:cNvSpPr/>
          <p:nvPr/>
        </p:nvSpPr>
        <p:spPr>
          <a:xfrm>
            <a:off x="1134081" y="2834215"/>
            <a:ext cx="10026978" cy="3095411"/>
          </a:xfrm>
          <a:prstGeom prst="flowChartExtra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5645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No Applications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7284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No Applications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85FB2-52EC-400C-B8B1-4E7169C41AF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05025-5359-4BF3-831A-7F7616BEB6F4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08A4-2093-43DE-BBE3-875DCA642EF5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1BDF5-9360-4D24-A186-43570825C6C2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E5E91B-5B15-4BFB-A658-32EE04AC937B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0DC053E-8727-47E2-BAC0-4EEE2808F943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6C3102E-BF62-4375-BC3D-D2D1AB183EE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3F4AD6B-9773-4531-A785-F814E8DC4B63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E3497DA-DF67-422F-9F70-CED94EFD58F3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17D170-BD18-47F3-81EC-352AD524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CDFA8B94-F6C6-4C26-97C5-0C1E8246C595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9F932-BA45-4445-98CB-0A425AA4B3FE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28986-A92A-4D63-98A8-ECE2336C0665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6351E-0B9D-4504-9C2B-73EDB70C3A17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95C82FD-BE84-473D-B665-EA02095EB4DE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id="{6F9E9533-0404-4097-AB7E-6AE614385A11}"/>
              </a:ext>
            </a:extLst>
          </p:cNvPr>
          <p:cNvSpPr/>
          <p:nvPr/>
        </p:nvSpPr>
        <p:spPr>
          <a:xfrm>
            <a:off x="2511552" y="2523744"/>
            <a:ext cx="6303264" cy="163479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D612C5A-DEF0-43F2-AC29-B56348754796}"/>
              </a:ext>
            </a:extLst>
          </p:cNvPr>
          <p:cNvCxnSpPr>
            <a:cxnSpLocks/>
          </p:cNvCxnSpPr>
          <p:nvPr/>
        </p:nvCxnSpPr>
        <p:spPr>
          <a:xfrm>
            <a:off x="1345153" y="4170061"/>
            <a:ext cx="94081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2F9D53A-82CC-47D1-A003-A24AE3D288D4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5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Applications Declined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7443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Applications Declined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5E70F6-4654-4822-8D7B-3CCDA10A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32AF28D-EFB4-487B-B18D-496B07B1936F}"/>
              </a:ext>
            </a:extLst>
          </p:cNvPr>
          <p:cNvSpPr/>
          <p:nvPr/>
        </p:nvSpPr>
        <p:spPr>
          <a:xfrm rot="10800000">
            <a:off x="5320241" y="2608645"/>
            <a:ext cx="1551214" cy="39054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A7DC68-4D65-44D3-AB4E-84F531C75323}"/>
              </a:ext>
            </a:extLst>
          </p:cNvPr>
          <p:cNvSpPr/>
          <p:nvPr/>
        </p:nvSpPr>
        <p:spPr>
          <a:xfrm rot="10800000">
            <a:off x="3885159" y="2599786"/>
            <a:ext cx="4430464" cy="392807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C8C4D4A-1D41-4820-9D5C-2973007E08EE}"/>
              </a:ext>
            </a:extLst>
          </p:cNvPr>
          <p:cNvSpPr/>
          <p:nvPr/>
        </p:nvSpPr>
        <p:spPr>
          <a:xfrm rot="10800000">
            <a:off x="2533238" y="2599671"/>
            <a:ext cx="7159083" cy="3928078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4DD40EA-D74B-4624-82D5-5B8880D2677C}"/>
              </a:ext>
            </a:extLst>
          </p:cNvPr>
          <p:cNvSpPr/>
          <p:nvPr/>
        </p:nvSpPr>
        <p:spPr>
          <a:xfrm rot="10800000">
            <a:off x="996150" y="2590500"/>
            <a:ext cx="10233258" cy="4058511"/>
          </a:xfrm>
          <a:prstGeom prst="triangle">
            <a:avLst>
              <a:gd name="adj" fmla="val 50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Family with two children">
            <a:extLst>
              <a:ext uri="{FF2B5EF4-FFF2-40B4-BE49-F238E27FC236}">
                <a16:creationId xmlns:a16="http://schemas.microsoft.com/office/drawing/2014/main" id="{8161D24E-38AA-47E3-A1B9-473856BE2D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644" y="1869542"/>
            <a:ext cx="914400" cy="914400"/>
          </a:xfrm>
          <a:prstGeom prst="rect">
            <a:avLst/>
          </a:prstGeom>
        </p:spPr>
      </p:pic>
      <p:pic>
        <p:nvPicPr>
          <p:cNvPr id="15" name="Graphic 14" descr="Family with two children">
            <a:extLst>
              <a:ext uri="{FF2B5EF4-FFF2-40B4-BE49-F238E27FC236}">
                <a16:creationId xmlns:a16="http://schemas.microsoft.com/office/drawing/2014/main" id="{BD23B829-19D9-4DEF-ACE7-FE652957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7175" y="1854539"/>
            <a:ext cx="914400" cy="914400"/>
          </a:xfrm>
          <a:prstGeom prst="rect">
            <a:avLst/>
          </a:prstGeom>
        </p:spPr>
      </p:pic>
      <p:pic>
        <p:nvPicPr>
          <p:cNvPr id="16" name="Graphic 15" descr="Family with two children">
            <a:extLst>
              <a:ext uri="{FF2B5EF4-FFF2-40B4-BE49-F238E27FC236}">
                <a16:creationId xmlns:a16="http://schemas.microsoft.com/office/drawing/2014/main" id="{7680F957-F37A-4767-9579-40863622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945" y="1868544"/>
            <a:ext cx="914400" cy="914400"/>
          </a:xfrm>
          <a:prstGeom prst="rect">
            <a:avLst/>
          </a:prstGeom>
        </p:spPr>
      </p:pic>
      <p:pic>
        <p:nvPicPr>
          <p:cNvPr id="17" name="Graphic 16" descr="Family with two children">
            <a:extLst>
              <a:ext uri="{FF2B5EF4-FFF2-40B4-BE49-F238E27FC236}">
                <a16:creationId xmlns:a16="http://schemas.microsoft.com/office/drawing/2014/main" id="{77F343FF-0CA4-45C4-BB80-8B32BC084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6076" y="1868547"/>
            <a:ext cx="914400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12E8C3-D277-4616-927D-7D7936142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3292" y="1854163"/>
            <a:ext cx="914479" cy="914479"/>
          </a:xfrm>
          <a:prstGeom prst="rect">
            <a:avLst/>
          </a:prstGeom>
        </p:spPr>
      </p:pic>
      <p:pic>
        <p:nvPicPr>
          <p:cNvPr id="19" name="Graphic 18" descr="Family with two children">
            <a:extLst>
              <a:ext uri="{FF2B5EF4-FFF2-40B4-BE49-F238E27FC236}">
                <a16:creationId xmlns:a16="http://schemas.microsoft.com/office/drawing/2014/main" id="{D09C508B-D179-466A-9FBC-45F45B1E0C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4608" y="1851617"/>
            <a:ext cx="914400" cy="914400"/>
          </a:xfrm>
          <a:prstGeom prst="rect">
            <a:avLst/>
          </a:prstGeom>
        </p:spPr>
      </p:pic>
      <p:pic>
        <p:nvPicPr>
          <p:cNvPr id="20" name="Graphic 19" descr="Family with two children">
            <a:extLst>
              <a:ext uri="{FF2B5EF4-FFF2-40B4-BE49-F238E27FC236}">
                <a16:creationId xmlns:a16="http://schemas.microsoft.com/office/drawing/2014/main" id="{5C5508D2-99CE-4EB6-8A45-FD22014950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952" y="1851614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AB060A-71C8-481F-A620-992F75893030}"/>
              </a:ext>
            </a:extLst>
          </p:cNvPr>
          <p:cNvSpPr txBox="1"/>
          <p:nvPr/>
        </p:nvSpPr>
        <p:spPr>
          <a:xfrm>
            <a:off x="11117967" y="263209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5E8FEE-8D1F-42B3-B177-BA493AC58DA8}"/>
              </a:ext>
            </a:extLst>
          </p:cNvPr>
          <p:cNvSpPr txBox="1"/>
          <p:nvPr/>
        </p:nvSpPr>
        <p:spPr>
          <a:xfrm>
            <a:off x="11120493" y="3140906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Enquiries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56CFDA-3167-41E8-B5EE-73412733A18B}"/>
              </a:ext>
            </a:extLst>
          </p:cNvPr>
          <p:cNvSpPr txBox="1"/>
          <p:nvPr/>
        </p:nvSpPr>
        <p:spPr>
          <a:xfrm>
            <a:off x="11136298" y="3649722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Viewings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ECFB77-D098-46B6-8D69-D1696D4737D4}"/>
              </a:ext>
            </a:extLst>
          </p:cNvPr>
          <p:cNvSpPr txBox="1"/>
          <p:nvPr/>
        </p:nvSpPr>
        <p:spPr>
          <a:xfrm>
            <a:off x="10888208" y="415853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7884D-DB44-41D7-840C-19399722A0DA}"/>
              </a:ext>
            </a:extLst>
          </p:cNvPr>
          <p:cNvSpPr txBox="1"/>
          <p:nvPr/>
        </p:nvSpPr>
        <p:spPr>
          <a:xfrm>
            <a:off x="10021621" y="5176170"/>
            <a:ext cx="221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Applicant/s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05B90B5-4F16-42DB-99A4-1DAE65C98D8C}"/>
              </a:ext>
            </a:extLst>
          </p:cNvPr>
          <p:cNvSpPr/>
          <p:nvPr/>
        </p:nvSpPr>
        <p:spPr>
          <a:xfrm>
            <a:off x="11438046" y="3448405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3E43989C-F085-4A90-AD39-813BA77413B0}"/>
              </a:ext>
            </a:extLst>
          </p:cNvPr>
          <p:cNvSpPr/>
          <p:nvPr/>
        </p:nvSpPr>
        <p:spPr>
          <a:xfrm>
            <a:off x="11438046" y="3964709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D15EA2EB-B97D-4D75-9978-A4F7FC3B17A1}"/>
              </a:ext>
            </a:extLst>
          </p:cNvPr>
          <p:cNvSpPr/>
          <p:nvPr/>
        </p:nvSpPr>
        <p:spPr>
          <a:xfrm>
            <a:off x="11438046" y="4460530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77B48A1D-DD35-482C-A8F2-75A7D241D025}"/>
              </a:ext>
            </a:extLst>
          </p:cNvPr>
          <p:cNvSpPr/>
          <p:nvPr/>
        </p:nvSpPr>
        <p:spPr>
          <a:xfrm>
            <a:off x="11438046" y="4980652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7A3BEB5-BAB6-4312-8811-A03802882CF1}"/>
              </a:ext>
            </a:extLst>
          </p:cNvPr>
          <p:cNvSpPr/>
          <p:nvPr/>
        </p:nvSpPr>
        <p:spPr>
          <a:xfrm>
            <a:off x="11440803" y="5491206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B7B3E3A-5523-4619-9FB1-44D7482CA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8046" y="5983288"/>
            <a:ext cx="542591" cy="298730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A8BDBC85-AE1E-4A7B-8351-551B63258798}"/>
              </a:ext>
            </a:extLst>
          </p:cNvPr>
          <p:cNvSpPr/>
          <p:nvPr/>
        </p:nvSpPr>
        <p:spPr>
          <a:xfrm>
            <a:off x="11438046" y="2951501"/>
            <a:ext cx="489757" cy="2837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4E04D-A82F-413F-9299-87A92D6F73B5}"/>
              </a:ext>
            </a:extLst>
          </p:cNvPr>
          <p:cNvSpPr txBox="1"/>
          <p:nvPr/>
        </p:nvSpPr>
        <p:spPr>
          <a:xfrm>
            <a:off x="8078921" y="6169596"/>
            <a:ext cx="415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 and Lease Signed</a:t>
            </a:r>
          </a:p>
        </p:txBody>
      </p:sp>
      <p:pic>
        <p:nvPicPr>
          <p:cNvPr id="34" name="Graphic 33" descr="Family with two children">
            <a:extLst>
              <a:ext uri="{FF2B5EF4-FFF2-40B4-BE49-F238E27FC236}">
                <a16:creationId xmlns:a16="http://schemas.microsoft.com/office/drawing/2014/main" id="{00E73707-6F71-4EF8-8E01-CB4169F09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294" y="2484927"/>
            <a:ext cx="914400" cy="914400"/>
          </a:xfrm>
          <a:prstGeom prst="rect">
            <a:avLst/>
          </a:prstGeom>
        </p:spPr>
      </p:pic>
      <p:pic>
        <p:nvPicPr>
          <p:cNvPr id="35" name="Graphic 34" descr="Family with two children">
            <a:extLst>
              <a:ext uri="{FF2B5EF4-FFF2-40B4-BE49-F238E27FC236}">
                <a16:creationId xmlns:a16="http://schemas.microsoft.com/office/drawing/2014/main" id="{B5515B9A-3BB6-40F6-A9BD-764C3DC88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825" y="2469924"/>
            <a:ext cx="914400" cy="914400"/>
          </a:xfrm>
          <a:prstGeom prst="rect">
            <a:avLst/>
          </a:prstGeom>
        </p:spPr>
      </p:pic>
      <p:pic>
        <p:nvPicPr>
          <p:cNvPr id="36" name="Graphic 35" descr="Family with two children">
            <a:extLst>
              <a:ext uri="{FF2B5EF4-FFF2-40B4-BE49-F238E27FC236}">
                <a16:creationId xmlns:a16="http://schemas.microsoft.com/office/drawing/2014/main" id="{9E9FE1E4-E6B7-4931-99CC-539BB51A8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6595" y="2483929"/>
            <a:ext cx="914400" cy="914400"/>
          </a:xfrm>
          <a:prstGeom prst="rect">
            <a:avLst/>
          </a:prstGeom>
        </p:spPr>
      </p:pic>
      <p:pic>
        <p:nvPicPr>
          <p:cNvPr id="37" name="Graphic 36" descr="Family with two children">
            <a:extLst>
              <a:ext uri="{FF2B5EF4-FFF2-40B4-BE49-F238E27FC236}">
                <a16:creationId xmlns:a16="http://schemas.microsoft.com/office/drawing/2014/main" id="{D2FDBA26-1989-469E-B389-6201AB5B8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62726" y="2483932"/>
            <a:ext cx="914400" cy="91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7B88C52-78FC-47B9-BDA6-784606014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42" y="2469548"/>
            <a:ext cx="914479" cy="914479"/>
          </a:xfrm>
          <a:prstGeom prst="rect">
            <a:avLst/>
          </a:prstGeom>
        </p:spPr>
      </p:pic>
      <p:pic>
        <p:nvPicPr>
          <p:cNvPr id="39" name="Graphic 38" descr="Family with two children">
            <a:extLst>
              <a:ext uri="{FF2B5EF4-FFF2-40B4-BE49-F238E27FC236}">
                <a16:creationId xmlns:a16="http://schemas.microsoft.com/office/drawing/2014/main" id="{CB33F3D6-4462-46EE-89F5-F4191D74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1258" y="2467002"/>
            <a:ext cx="914400" cy="914400"/>
          </a:xfrm>
          <a:prstGeom prst="rect">
            <a:avLst/>
          </a:prstGeom>
        </p:spPr>
      </p:pic>
      <p:pic>
        <p:nvPicPr>
          <p:cNvPr id="40" name="Graphic 39" descr="Family with two children">
            <a:extLst>
              <a:ext uri="{FF2B5EF4-FFF2-40B4-BE49-F238E27FC236}">
                <a16:creationId xmlns:a16="http://schemas.microsoft.com/office/drawing/2014/main" id="{D5EFAC54-D790-48F2-B243-5969EBCC8D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2602" y="2466999"/>
            <a:ext cx="914400" cy="914400"/>
          </a:xfrm>
          <a:prstGeom prst="rect">
            <a:avLst/>
          </a:prstGeom>
        </p:spPr>
      </p:pic>
      <p:pic>
        <p:nvPicPr>
          <p:cNvPr id="41" name="Graphic 40" descr="Family with two children">
            <a:extLst>
              <a:ext uri="{FF2B5EF4-FFF2-40B4-BE49-F238E27FC236}">
                <a16:creationId xmlns:a16="http://schemas.microsoft.com/office/drawing/2014/main" id="{35A11E40-6AFA-4E85-B78E-34A303CC4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6509" y="3505431"/>
            <a:ext cx="914400" cy="914400"/>
          </a:xfrm>
          <a:prstGeom prst="rect">
            <a:avLst/>
          </a:prstGeom>
        </p:spPr>
      </p:pic>
      <p:pic>
        <p:nvPicPr>
          <p:cNvPr id="42" name="Graphic 41" descr="Family with two children">
            <a:extLst>
              <a:ext uri="{FF2B5EF4-FFF2-40B4-BE49-F238E27FC236}">
                <a16:creationId xmlns:a16="http://schemas.microsoft.com/office/drawing/2014/main" id="{613EF4DB-BD19-4156-AD07-C8D21030C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5040" y="3490428"/>
            <a:ext cx="914400" cy="914400"/>
          </a:xfrm>
          <a:prstGeom prst="rect">
            <a:avLst/>
          </a:prstGeom>
        </p:spPr>
      </p:pic>
      <p:pic>
        <p:nvPicPr>
          <p:cNvPr id="43" name="Graphic 42" descr="Family with two children">
            <a:extLst>
              <a:ext uri="{FF2B5EF4-FFF2-40B4-BE49-F238E27FC236}">
                <a16:creationId xmlns:a16="http://schemas.microsoft.com/office/drawing/2014/main" id="{C04857BC-E5A3-4018-ABC4-7664724C1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7810" y="3504433"/>
            <a:ext cx="914400" cy="914400"/>
          </a:xfrm>
          <a:prstGeom prst="rect">
            <a:avLst/>
          </a:prstGeom>
        </p:spPr>
      </p:pic>
      <p:pic>
        <p:nvPicPr>
          <p:cNvPr id="44" name="Graphic 43" descr="Family with two children">
            <a:extLst>
              <a:ext uri="{FF2B5EF4-FFF2-40B4-BE49-F238E27FC236}">
                <a16:creationId xmlns:a16="http://schemas.microsoft.com/office/drawing/2014/main" id="{578B0238-4A7F-478E-B906-F96AD54F6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0874" y="3504436"/>
            <a:ext cx="914400" cy="9144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1FE31EB-7075-4F46-B98F-B06CD6E78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1157" y="3490052"/>
            <a:ext cx="914479" cy="914479"/>
          </a:xfrm>
          <a:prstGeom prst="rect">
            <a:avLst/>
          </a:prstGeom>
        </p:spPr>
      </p:pic>
      <p:pic>
        <p:nvPicPr>
          <p:cNvPr id="46" name="Graphic 45" descr="Family with two children">
            <a:extLst>
              <a:ext uri="{FF2B5EF4-FFF2-40B4-BE49-F238E27FC236}">
                <a16:creationId xmlns:a16="http://schemas.microsoft.com/office/drawing/2014/main" id="{A15AD161-9F7A-4D28-978E-7A8183288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9406" y="3487506"/>
            <a:ext cx="914400" cy="914400"/>
          </a:xfrm>
          <a:prstGeom prst="rect">
            <a:avLst/>
          </a:prstGeom>
        </p:spPr>
      </p:pic>
      <p:pic>
        <p:nvPicPr>
          <p:cNvPr id="47" name="Graphic 46" descr="Family with two children">
            <a:extLst>
              <a:ext uri="{FF2B5EF4-FFF2-40B4-BE49-F238E27FC236}">
                <a16:creationId xmlns:a16="http://schemas.microsoft.com/office/drawing/2014/main" id="{CEC4C4BC-9DD1-4C91-B2B9-B5990B9E1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3817" y="3487503"/>
            <a:ext cx="914400" cy="914400"/>
          </a:xfrm>
          <a:prstGeom prst="rect">
            <a:avLst/>
          </a:prstGeom>
        </p:spPr>
      </p:pic>
      <p:pic>
        <p:nvPicPr>
          <p:cNvPr id="48" name="Graphic 47" descr="Family with two children">
            <a:extLst>
              <a:ext uri="{FF2B5EF4-FFF2-40B4-BE49-F238E27FC236}">
                <a16:creationId xmlns:a16="http://schemas.microsoft.com/office/drawing/2014/main" id="{471F8FFB-C8E8-46C1-B7A8-29D616D9E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579" y="4537509"/>
            <a:ext cx="914400" cy="914400"/>
          </a:xfrm>
          <a:prstGeom prst="rect">
            <a:avLst/>
          </a:prstGeom>
        </p:spPr>
      </p:pic>
      <p:pic>
        <p:nvPicPr>
          <p:cNvPr id="49" name="Graphic 48" descr="Family with two children">
            <a:extLst>
              <a:ext uri="{FF2B5EF4-FFF2-40B4-BE49-F238E27FC236}">
                <a16:creationId xmlns:a16="http://schemas.microsoft.com/office/drawing/2014/main" id="{823CC669-FBE0-42C4-8FFF-A04FBDCB4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06110" y="4522506"/>
            <a:ext cx="914400" cy="914400"/>
          </a:xfrm>
          <a:prstGeom prst="rect">
            <a:avLst/>
          </a:prstGeom>
        </p:spPr>
      </p:pic>
      <p:pic>
        <p:nvPicPr>
          <p:cNvPr id="50" name="Graphic 49" descr="Family with two children">
            <a:extLst>
              <a:ext uri="{FF2B5EF4-FFF2-40B4-BE49-F238E27FC236}">
                <a16:creationId xmlns:a16="http://schemas.microsoft.com/office/drawing/2014/main" id="{9B7951D3-9ECD-45EB-B196-4C50F0BB7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880" y="4536511"/>
            <a:ext cx="914400" cy="914400"/>
          </a:xfrm>
          <a:prstGeom prst="rect">
            <a:avLst/>
          </a:prstGeom>
        </p:spPr>
      </p:pic>
      <p:pic>
        <p:nvPicPr>
          <p:cNvPr id="51" name="Graphic 50" descr="Family with two children">
            <a:extLst>
              <a:ext uri="{FF2B5EF4-FFF2-40B4-BE49-F238E27FC236}">
                <a16:creationId xmlns:a16="http://schemas.microsoft.com/office/drawing/2014/main" id="{AAAE28D7-44D2-4A1A-B202-9DD1C45060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5011" y="4536514"/>
            <a:ext cx="914400" cy="914400"/>
          </a:xfrm>
          <a:prstGeom prst="rect">
            <a:avLst/>
          </a:prstGeom>
        </p:spPr>
      </p:pic>
      <p:pic>
        <p:nvPicPr>
          <p:cNvPr id="52" name="Graphic 51" descr="Family with two children">
            <a:extLst>
              <a:ext uri="{FF2B5EF4-FFF2-40B4-BE49-F238E27FC236}">
                <a16:creationId xmlns:a16="http://schemas.microsoft.com/office/drawing/2014/main" id="{3387D4E7-2AB3-4DFC-95C3-28C6CE3851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43543" y="4519584"/>
            <a:ext cx="914400" cy="914400"/>
          </a:xfrm>
          <a:prstGeom prst="rect">
            <a:avLst/>
          </a:prstGeom>
        </p:spPr>
      </p:pic>
      <p:pic>
        <p:nvPicPr>
          <p:cNvPr id="53" name="Graphic 52" descr="Family with two children">
            <a:extLst>
              <a:ext uri="{FF2B5EF4-FFF2-40B4-BE49-F238E27FC236}">
                <a16:creationId xmlns:a16="http://schemas.microsoft.com/office/drawing/2014/main" id="{4FFBADB4-6BF1-4409-8E85-14E6D67628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4887" y="4519581"/>
            <a:ext cx="914400" cy="914400"/>
          </a:xfrm>
          <a:prstGeom prst="rect">
            <a:avLst/>
          </a:prstGeom>
        </p:spPr>
      </p:pic>
      <p:pic>
        <p:nvPicPr>
          <p:cNvPr id="54" name="Graphic 53" descr="Family with two children">
            <a:extLst>
              <a:ext uri="{FF2B5EF4-FFF2-40B4-BE49-F238E27FC236}">
                <a16:creationId xmlns:a16="http://schemas.microsoft.com/office/drawing/2014/main" id="{4B9BC858-FA7F-4292-8837-8B65EB76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785" y="5604312"/>
            <a:ext cx="914400" cy="914400"/>
          </a:xfrm>
          <a:prstGeom prst="rect">
            <a:avLst/>
          </a:prstGeom>
        </p:spPr>
      </p:pic>
      <p:pic>
        <p:nvPicPr>
          <p:cNvPr id="55" name="Graphic 54" descr="Family with two children">
            <a:extLst>
              <a:ext uri="{FF2B5EF4-FFF2-40B4-BE49-F238E27FC236}">
                <a16:creationId xmlns:a16="http://schemas.microsoft.com/office/drawing/2014/main" id="{63D27B9F-8034-406A-90C6-9904B59E6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73316" y="5589309"/>
            <a:ext cx="914400" cy="914400"/>
          </a:xfrm>
          <a:prstGeom prst="rect">
            <a:avLst/>
          </a:prstGeom>
        </p:spPr>
      </p:pic>
      <p:pic>
        <p:nvPicPr>
          <p:cNvPr id="56" name="Graphic 55" descr="Family with two children">
            <a:extLst>
              <a:ext uri="{FF2B5EF4-FFF2-40B4-BE49-F238E27FC236}">
                <a16:creationId xmlns:a16="http://schemas.microsoft.com/office/drawing/2014/main" id="{25C0B36B-CB03-492F-B050-B5F30B8715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86086" y="5603314"/>
            <a:ext cx="914400" cy="914400"/>
          </a:xfrm>
          <a:prstGeom prst="rect">
            <a:avLst/>
          </a:prstGeom>
        </p:spPr>
      </p:pic>
      <p:pic>
        <p:nvPicPr>
          <p:cNvPr id="57" name="Graphic 56" descr="Family with two children">
            <a:extLst>
              <a:ext uri="{FF2B5EF4-FFF2-40B4-BE49-F238E27FC236}">
                <a16:creationId xmlns:a16="http://schemas.microsoft.com/office/drawing/2014/main" id="{397289E2-32DE-48E7-8609-E4C93CDC4D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22217" y="5603317"/>
            <a:ext cx="914400" cy="914400"/>
          </a:xfrm>
          <a:prstGeom prst="rect">
            <a:avLst/>
          </a:prstGeom>
        </p:spPr>
      </p:pic>
      <p:pic>
        <p:nvPicPr>
          <p:cNvPr id="58" name="Graphic 57" descr="Family with two children">
            <a:extLst>
              <a:ext uri="{FF2B5EF4-FFF2-40B4-BE49-F238E27FC236}">
                <a16:creationId xmlns:a16="http://schemas.microsoft.com/office/drawing/2014/main" id="{085934FA-2150-4271-AC45-B678B3BA5B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2093" y="5586384"/>
            <a:ext cx="914400" cy="914400"/>
          </a:xfrm>
          <a:prstGeom prst="rect">
            <a:avLst/>
          </a:prstGeom>
        </p:spPr>
      </p:pic>
      <p:pic>
        <p:nvPicPr>
          <p:cNvPr id="59" name="Graphic 58" descr="Family with two children">
            <a:extLst>
              <a:ext uri="{FF2B5EF4-FFF2-40B4-BE49-F238E27FC236}">
                <a16:creationId xmlns:a16="http://schemas.microsoft.com/office/drawing/2014/main" id="{F3A12F6C-8C84-4092-AE2B-3625C6CEFD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22617" y="4502645"/>
            <a:ext cx="914400" cy="914400"/>
          </a:xfrm>
          <a:prstGeom prst="rect">
            <a:avLst/>
          </a:prstGeom>
        </p:spPr>
      </p:pic>
      <p:pic>
        <p:nvPicPr>
          <p:cNvPr id="60" name="Graphic 59" descr="Family with two children">
            <a:extLst>
              <a:ext uri="{FF2B5EF4-FFF2-40B4-BE49-F238E27FC236}">
                <a16:creationId xmlns:a16="http://schemas.microsoft.com/office/drawing/2014/main" id="{9671306A-099A-4BF6-BCEB-15C0E7B2B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9823" y="5569448"/>
            <a:ext cx="914400" cy="9144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4D77A04-C828-4537-A96F-9BB513B6A34C}"/>
              </a:ext>
            </a:extLst>
          </p:cNvPr>
          <p:cNvSpPr txBox="1"/>
          <p:nvPr/>
        </p:nvSpPr>
        <p:spPr>
          <a:xfrm>
            <a:off x="9502420" y="4667354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Applicant/s</a:t>
            </a:r>
          </a:p>
        </p:txBody>
      </p:sp>
      <p:pic>
        <p:nvPicPr>
          <p:cNvPr id="62" name="Graphic 61" descr="Family with two children">
            <a:extLst>
              <a:ext uri="{FF2B5EF4-FFF2-40B4-BE49-F238E27FC236}">
                <a16:creationId xmlns:a16="http://schemas.microsoft.com/office/drawing/2014/main" id="{C663EB96-58CC-41C4-A15D-0BB7130DE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0749" y="5586387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E148D44-F657-414F-A6EF-B8A64B4DC73C}"/>
              </a:ext>
            </a:extLst>
          </p:cNvPr>
          <p:cNvSpPr txBox="1"/>
          <p:nvPr/>
        </p:nvSpPr>
        <p:spPr>
          <a:xfrm>
            <a:off x="9731793" y="5684986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Approved Applicant Paid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3A8F897-9EB7-4728-8EDC-BC9D6BBB73B7}"/>
              </a:ext>
            </a:extLst>
          </p:cNvPr>
          <p:cNvSpPr/>
          <p:nvPr/>
        </p:nvSpPr>
        <p:spPr>
          <a:xfrm>
            <a:off x="134112" y="2257777"/>
            <a:ext cx="1211041" cy="4391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8748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/>
      <p:bldP spid="61" grpId="0"/>
      <p:bldP spid="6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Adapt = The Feedback Loop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43542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Feedback Loop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>
            <a:normAutofit/>
          </a:bodyPr>
          <a:lstStyle/>
          <a:p>
            <a:r>
              <a:rPr lang="en-ZA" dirty="0"/>
              <a:t>Make recommendations to the Landlord</a:t>
            </a:r>
          </a:p>
          <a:p>
            <a:r>
              <a:rPr lang="en-ZA" dirty="0"/>
              <a:t>Request instructions to change</a:t>
            </a:r>
          </a:p>
          <a:p>
            <a:pPr lvl="1"/>
            <a:endParaRPr lang="en-ZA" dirty="0"/>
          </a:p>
          <a:p>
            <a:pPr lvl="1"/>
            <a:endParaRPr lang="en-ZA" dirty="0"/>
          </a:p>
          <a:p>
            <a:pPr lvl="1"/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598534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Tenant Incentives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270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Market Analysis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500" b="1" dirty="0" err="1">
                <a:solidFill>
                  <a:srgbClr val="004B90"/>
                </a:solidFill>
                <a:latin typeface="Sansation" panose="02000000000000000000" pitchFamily="2" charset="0"/>
              </a:rPr>
              <a:t>MasterClass</a:t>
            </a:r>
            <a:r>
              <a:rPr lang="en-ZA" sz="2500" dirty="0">
                <a:solidFill>
                  <a:srgbClr val="004B90"/>
                </a:solidFill>
                <a:latin typeface="Sansation" panose="02000000000000000000" pitchFamily="2" charset="0"/>
              </a:rPr>
              <a:t> – Tenanting Properties in a Tough Rental Market</a:t>
            </a:r>
            <a:endParaRPr lang="en-ZA" sz="25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81375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Webinar Review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20580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AD8F-1B57-4553-96A5-7CE295413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51837"/>
            <a:ext cx="9144000" cy="1754326"/>
          </a:xfrm>
          <a:solidFill>
            <a:srgbClr val="004B90"/>
          </a:solidFill>
        </p:spPr>
        <p:txBody>
          <a:bodyPr anchor="ctr" anchorCtr="1">
            <a:normAutofit/>
          </a:bodyPr>
          <a:lstStyle/>
          <a:p>
            <a:r>
              <a:rPr lang="en-ZA" b="1" dirty="0">
                <a:solidFill>
                  <a:schemeClr val="bg1"/>
                </a:solidFill>
                <a:latin typeface="Sansation" panose="02000000000000000000" pitchFamily="2" charset="0"/>
              </a:rPr>
              <a:t>Need Assistance?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953A85-D024-4214-9C3D-697FB587306F}"/>
              </a:ext>
            </a:extLst>
          </p:cNvPr>
          <p:cNvSpPr txBox="1">
            <a:spLocks/>
          </p:cNvSpPr>
          <p:nvPr/>
        </p:nvSpPr>
        <p:spPr>
          <a:xfrm>
            <a:off x="1524000" y="731575"/>
            <a:ext cx="9144000" cy="653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4300" dirty="0">
                <a:solidFill>
                  <a:srgbClr val="004B90"/>
                </a:solidFill>
                <a:latin typeface="Sansation" panose="02000000000000000000" pitchFamily="2" charset="0"/>
              </a:rPr>
              <a:t>Maintenance &amp; Repairs</a:t>
            </a:r>
            <a:endParaRPr lang="en-ZA" sz="4300" dirty="0">
              <a:solidFill>
                <a:srgbClr val="6799C8"/>
              </a:solidFill>
              <a:latin typeface="Sansatio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A1B2F9-03C5-4975-8F81-CD1C27471429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F5484324-3E0E-4365-BC95-E3407A0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11" name="Footer Placeholder 3">
              <a:extLst>
                <a:ext uri="{FF2B5EF4-FFF2-40B4-BE49-F238E27FC236}">
                  <a16:creationId xmlns:a16="http://schemas.microsoft.com/office/drawing/2014/main" id="{C7F6EFFC-4A5F-4617-B2B6-A4F98244C5B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9499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Other Services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r>
              <a:rPr lang="en-ZA" dirty="0"/>
              <a:t>Implement Weekly Portfolio Reporting &amp; Team Meeting Agenda</a:t>
            </a:r>
          </a:p>
          <a:p>
            <a:r>
              <a:rPr lang="en-ZA" dirty="0"/>
              <a:t>Portfolio Compliance Audit</a:t>
            </a:r>
          </a:p>
          <a:p>
            <a:r>
              <a:rPr lang="en-ZA" dirty="0"/>
              <a:t>Rental Team Training</a:t>
            </a:r>
          </a:p>
          <a:p>
            <a:r>
              <a:rPr lang="en-ZA" dirty="0"/>
              <a:t>Rental Team Workshops</a:t>
            </a:r>
          </a:p>
          <a:p>
            <a:r>
              <a:rPr lang="en-ZA" dirty="0"/>
              <a:t>Mandate Review and/or Updates</a:t>
            </a:r>
          </a:p>
          <a:p>
            <a:r>
              <a:rPr lang="en-ZA" dirty="0"/>
              <a:t>Development &amp; Implementation of Policies and/or Procedures</a:t>
            </a:r>
          </a:p>
        </p:txBody>
      </p:sp>
    </p:spTree>
    <p:extLst>
      <p:ext uri="{BB962C8B-B14F-4D97-AF65-F5344CB8AC3E}">
        <p14:creationId xmlns:p14="http://schemas.microsoft.com/office/powerpoint/2010/main" val="343549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Market Analysis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</p:spTree>
    <p:extLst>
      <p:ext uri="{BB962C8B-B14F-4D97-AF65-F5344CB8AC3E}">
        <p14:creationId xmlns:p14="http://schemas.microsoft.com/office/powerpoint/2010/main" val="177018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F97226-5F5F-4A30-92DE-32A724D20550}"/>
              </a:ext>
            </a:extLst>
          </p:cNvPr>
          <p:cNvGrpSpPr/>
          <p:nvPr/>
        </p:nvGrpSpPr>
        <p:grpSpPr>
          <a:xfrm>
            <a:off x="0" y="6153853"/>
            <a:ext cx="12191999" cy="700027"/>
            <a:chOff x="1" y="6153853"/>
            <a:chExt cx="12191999" cy="700027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D031A79-D5F2-422F-89AC-AD583761A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05545" y="6153853"/>
              <a:ext cx="2386455" cy="700027"/>
            </a:xfrm>
            <a:prstGeom prst="rect">
              <a:avLst/>
            </a:prstGeom>
          </p:spPr>
        </p:pic>
        <p:sp>
          <p:nvSpPr>
            <p:cNvPr id="6" name="Footer Placeholder 3">
              <a:extLst>
                <a:ext uri="{FF2B5EF4-FFF2-40B4-BE49-F238E27FC236}">
                  <a16:creationId xmlns:a16="http://schemas.microsoft.com/office/drawing/2014/main" id="{9975E640-D934-4C66-B5B5-AED1A7C8E124}"/>
                </a:ext>
              </a:extLst>
            </p:cNvPr>
            <p:cNvSpPr txBox="1">
              <a:spLocks/>
            </p:cNvSpPr>
            <p:nvPr/>
          </p:nvSpPr>
          <p:spPr>
            <a:xfrm>
              <a:off x="1" y="6401189"/>
              <a:ext cx="9617064" cy="452691"/>
            </a:xfrm>
            <a:prstGeom prst="rect">
              <a:avLst/>
            </a:prstGeom>
            <a:noFill/>
            <a:ln w="82550" cap="rnd">
              <a:noFill/>
              <a:bevel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565977"/>
                        <a:gd name="connsiteY0" fmla="*/ 0 h 452691"/>
                        <a:gd name="connsiteX1" fmla="*/ 406554 w 9565977"/>
                        <a:gd name="connsiteY1" fmla="*/ 0 h 452691"/>
                        <a:gd name="connsiteX2" fmla="*/ 1004428 w 9565977"/>
                        <a:gd name="connsiteY2" fmla="*/ 0 h 452691"/>
                        <a:gd name="connsiteX3" fmla="*/ 1697961 w 9565977"/>
                        <a:gd name="connsiteY3" fmla="*/ 0 h 452691"/>
                        <a:gd name="connsiteX4" fmla="*/ 2008855 w 9565977"/>
                        <a:gd name="connsiteY4" fmla="*/ 0 h 452691"/>
                        <a:gd name="connsiteX5" fmla="*/ 2319749 w 9565977"/>
                        <a:gd name="connsiteY5" fmla="*/ 0 h 452691"/>
                        <a:gd name="connsiteX6" fmla="*/ 3108943 w 9565977"/>
                        <a:gd name="connsiteY6" fmla="*/ 0 h 452691"/>
                        <a:gd name="connsiteX7" fmla="*/ 3706816 w 9565977"/>
                        <a:gd name="connsiteY7" fmla="*/ 0 h 452691"/>
                        <a:gd name="connsiteX8" fmla="*/ 4017710 w 9565977"/>
                        <a:gd name="connsiteY8" fmla="*/ 0 h 452691"/>
                        <a:gd name="connsiteX9" fmla="*/ 4615584 w 9565977"/>
                        <a:gd name="connsiteY9" fmla="*/ 0 h 452691"/>
                        <a:gd name="connsiteX10" fmla="*/ 5404777 w 9565977"/>
                        <a:gd name="connsiteY10" fmla="*/ 0 h 452691"/>
                        <a:gd name="connsiteX11" fmla="*/ 5906991 w 9565977"/>
                        <a:gd name="connsiteY11" fmla="*/ 0 h 452691"/>
                        <a:gd name="connsiteX12" fmla="*/ 6409205 w 9565977"/>
                        <a:gd name="connsiteY12" fmla="*/ 0 h 452691"/>
                        <a:gd name="connsiteX13" fmla="*/ 7007078 w 9565977"/>
                        <a:gd name="connsiteY13" fmla="*/ 0 h 452691"/>
                        <a:gd name="connsiteX14" fmla="*/ 7700611 w 9565977"/>
                        <a:gd name="connsiteY14" fmla="*/ 0 h 452691"/>
                        <a:gd name="connsiteX15" fmla="*/ 8394145 w 9565977"/>
                        <a:gd name="connsiteY15" fmla="*/ 0 h 452691"/>
                        <a:gd name="connsiteX16" fmla="*/ 9565977 w 9565977"/>
                        <a:gd name="connsiteY16" fmla="*/ 0 h 452691"/>
                        <a:gd name="connsiteX17" fmla="*/ 9565977 w 9565977"/>
                        <a:gd name="connsiteY17" fmla="*/ 452691 h 452691"/>
                        <a:gd name="connsiteX18" fmla="*/ 9159423 w 9565977"/>
                        <a:gd name="connsiteY18" fmla="*/ 452691 h 452691"/>
                        <a:gd name="connsiteX19" fmla="*/ 8370230 w 9565977"/>
                        <a:gd name="connsiteY19" fmla="*/ 452691 h 452691"/>
                        <a:gd name="connsiteX20" fmla="*/ 7772356 w 9565977"/>
                        <a:gd name="connsiteY20" fmla="*/ 452691 h 452691"/>
                        <a:gd name="connsiteX21" fmla="*/ 7461462 w 9565977"/>
                        <a:gd name="connsiteY21" fmla="*/ 452691 h 452691"/>
                        <a:gd name="connsiteX22" fmla="*/ 6863588 w 9565977"/>
                        <a:gd name="connsiteY22" fmla="*/ 452691 h 452691"/>
                        <a:gd name="connsiteX23" fmla="*/ 6361375 w 9565977"/>
                        <a:gd name="connsiteY23" fmla="*/ 452691 h 452691"/>
                        <a:gd name="connsiteX24" fmla="*/ 5859161 w 9565977"/>
                        <a:gd name="connsiteY24" fmla="*/ 452691 h 452691"/>
                        <a:gd name="connsiteX25" fmla="*/ 5356947 w 9565977"/>
                        <a:gd name="connsiteY25" fmla="*/ 452691 h 452691"/>
                        <a:gd name="connsiteX26" fmla="*/ 4854733 w 9565977"/>
                        <a:gd name="connsiteY26" fmla="*/ 452691 h 452691"/>
                        <a:gd name="connsiteX27" fmla="*/ 4161200 w 9565977"/>
                        <a:gd name="connsiteY27" fmla="*/ 452691 h 452691"/>
                        <a:gd name="connsiteX28" fmla="*/ 3563326 w 9565977"/>
                        <a:gd name="connsiteY28" fmla="*/ 452691 h 452691"/>
                        <a:gd name="connsiteX29" fmla="*/ 3252432 w 9565977"/>
                        <a:gd name="connsiteY29" fmla="*/ 452691 h 452691"/>
                        <a:gd name="connsiteX30" fmla="*/ 2750218 w 9565977"/>
                        <a:gd name="connsiteY30" fmla="*/ 452691 h 452691"/>
                        <a:gd name="connsiteX31" fmla="*/ 2056685 w 9565977"/>
                        <a:gd name="connsiteY31" fmla="*/ 452691 h 452691"/>
                        <a:gd name="connsiteX32" fmla="*/ 1650131 w 9565977"/>
                        <a:gd name="connsiteY32" fmla="*/ 452691 h 452691"/>
                        <a:gd name="connsiteX33" fmla="*/ 860938 w 9565977"/>
                        <a:gd name="connsiteY33" fmla="*/ 452691 h 452691"/>
                        <a:gd name="connsiteX34" fmla="*/ 0 w 9565977"/>
                        <a:gd name="connsiteY34" fmla="*/ 452691 h 452691"/>
                        <a:gd name="connsiteX35" fmla="*/ 0 w 9565977"/>
                        <a:gd name="connsiteY35" fmla="*/ 0 h 4526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9565977" h="452691" fill="none" extrusionOk="0">
                          <a:moveTo>
                            <a:pt x="0" y="0"/>
                          </a:moveTo>
                          <a:cubicBezTo>
                            <a:pt x="175872" y="-6829"/>
                            <a:pt x="218313" y="6006"/>
                            <a:pt x="406554" y="0"/>
                          </a:cubicBezTo>
                          <a:cubicBezTo>
                            <a:pt x="594795" y="-6006"/>
                            <a:pt x="776056" y="36023"/>
                            <a:pt x="1004428" y="0"/>
                          </a:cubicBezTo>
                          <a:cubicBezTo>
                            <a:pt x="1232800" y="-36023"/>
                            <a:pt x="1392316" y="76701"/>
                            <a:pt x="1697961" y="0"/>
                          </a:cubicBezTo>
                          <a:cubicBezTo>
                            <a:pt x="2003606" y="-76701"/>
                            <a:pt x="1944276" y="5217"/>
                            <a:pt x="2008855" y="0"/>
                          </a:cubicBezTo>
                          <a:cubicBezTo>
                            <a:pt x="2073434" y="-5217"/>
                            <a:pt x="2208011" y="23977"/>
                            <a:pt x="2319749" y="0"/>
                          </a:cubicBezTo>
                          <a:cubicBezTo>
                            <a:pt x="2431487" y="-23977"/>
                            <a:pt x="2925943" y="4527"/>
                            <a:pt x="3108943" y="0"/>
                          </a:cubicBezTo>
                          <a:cubicBezTo>
                            <a:pt x="3291943" y="-4527"/>
                            <a:pt x="3512998" y="30839"/>
                            <a:pt x="3706816" y="0"/>
                          </a:cubicBezTo>
                          <a:cubicBezTo>
                            <a:pt x="3900634" y="-30839"/>
                            <a:pt x="3914130" y="37304"/>
                            <a:pt x="4017710" y="0"/>
                          </a:cubicBezTo>
                          <a:cubicBezTo>
                            <a:pt x="4121290" y="-37304"/>
                            <a:pt x="4335830" y="26438"/>
                            <a:pt x="4615584" y="0"/>
                          </a:cubicBezTo>
                          <a:cubicBezTo>
                            <a:pt x="4895338" y="-26438"/>
                            <a:pt x="5150196" y="88070"/>
                            <a:pt x="5404777" y="0"/>
                          </a:cubicBezTo>
                          <a:cubicBezTo>
                            <a:pt x="5659358" y="-88070"/>
                            <a:pt x="5788755" y="21752"/>
                            <a:pt x="5906991" y="0"/>
                          </a:cubicBezTo>
                          <a:cubicBezTo>
                            <a:pt x="6025227" y="-21752"/>
                            <a:pt x="6243815" y="33406"/>
                            <a:pt x="6409205" y="0"/>
                          </a:cubicBezTo>
                          <a:cubicBezTo>
                            <a:pt x="6574595" y="-33406"/>
                            <a:pt x="6709390" y="66938"/>
                            <a:pt x="7007078" y="0"/>
                          </a:cubicBezTo>
                          <a:cubicBezTo>
                            <a:pt x="7304766" y="-66938"/>
                            <a:pt x="7475933" y="6672"/>
                            <a:pt x="7700611" y="0"/>
                          </a:cubicBezTo>
                          <a:cubicBezTo>
                            <a:pt x="7925289" y="-6672"/>
                            <a:pt x="8252956" y="78919"/>
                            <a:pt x="8394145" y="0"/>
                          </a:cubicBezTo>
                          <a:cubicBezTo>
                            <a:pt x="8535334" y="-78919"/>
                            <a:pt x="9109876" y="117760"/>
                            <a:pt x="9565977" y="0"/>
                          </a:cubicBezTo>
                          <a:cubicBezTo>
                            <a:pt x="9618367" y="169725"/>
                            <a:pt x="9551638" y="276123"/>
                            <a:pt x="9565977" y="452691"/>
                          </a:cubicBezTo>
                          <a:cubicBezTo>
                            <a:pt x="9398446" y="477131"/>
                            <a:pt x="9280832" y="439023"/>
                            <a:pt x="9159423" y="452691"/>
                          </a:cubicBezTo>
                          <a:cubicBezTo>
                            <a:pt x="9038014" y="466359"/>
                            <a:pt x="8650922" y="385481"/>
                            <a:pt x="8370230" y="452691"/>
                          </a:cubicBezTo>
                          <a:cubicBezTo>
                            <a:pt x="8089538" y="519901"/>
                            <a:pt x="7995992" y="431157"/>
                            <a:pt x="7772356" y="452691"/>
                          </a:cubicBezTo>
                          <a:cubicBezTo>
                            <a:pt x="7548720" y="474225"/>
                            <a:pt x="7573498" y="446667"/>
                            <a:pt x="7461462" y="452691"/>
                          </a:cubicBezTo>
                          <a:cubicBezTo>
                            <a:pt x="7349426" y="458715"/>
                            <a:pt x="7007556" y="403197"/>
                            <a:pt x="6863588" y="452691"/>
                          </a:cubicBezTo>
                          <a:cubicBezTo>
                            <a:pt x="6719620" y="502185"/>
                            <a:pt x="6579837" y="397225"/>
                            <a:pt x="6361375" y="452691"/>
                          </a:cubicBezTo>
                          <a:cubicBezTo>
                            <a:pt x="6142913" y="508157"/>
                            <a:pt x="6005396" y="439254"/>
                            <a:pt x="5859161" y="452691"/>
                          </a:cubicBezTo>
                          <a:cubicBezTo>
                            <a:pt x="5712926" y="466128"/>
                            <a:pt x="5563601" y="446864"/>
                            <a:pt x="5356947" y="452691"/>
                          </a:cubicBezTo>
                          <a:cubicBezTo>
                            <a:pt x="5150293" y="458518"/>
                            <a:pt x="4963105" y="443506"/>
                            <a:pt x="4854733" y="452691"/>
                          </a:cubicBezTo>
                          <a:cubicBezTo>
                            <a:pt x="4746361" y="461876"/>
                            <a:pt x="4496848" y="386287"/>
                            <a:pt x="4161200" y="452691"/>
                          </a:cubicBezTo>
                          <a:cubicBezTo>
                            <a:pt x="3825552" y="519095"/>
                            <a:pt x="3793129" y="404138"/>
                            <a:pt x="3563326" y="452691"/>
                          </a:cubicBezTo>
                          <a:cubicBezTo>
                            <a:pt x="3333523" y="501244"/>
                            <a:pt x="3371775" y="434893"/>
                            <a:pt x="3252432" y="452691"/>
                          </a:cubicBezTo>
                          <a:cubicBezTo>
                            <a:pt x="3133089" y="470489"/>
                            <a:pt x="2992702" y="414240"/>
                            <a:pt x="2750218" y="452691"/>
                          </a:cubicBezTo>
                          <a:cubicBezTo>
                            <a:pt x="2507734" y="491142"/>
                            <a:pt x="2349279" y="426085"/>
                            <a:pt x="2056685" y="452691"/>
                          </a:cubicBezTo>
                          <a:cubicBezTo>
                            <a:pt x="1764091" y="479297"/>
                            <a:pt x="1751809" y="424723"/>
                            <a:pt x="1650131" y="452691"/>
                          </a:cubicBezTo>
                          <a:cubicBezTo>
                            <a:pt x="1548453" y="480659"/>
                            <a:pt x="1252441" y="385470"/>
                            <a:pt x="860938" y="452691"/>
                          </a:cubicBezTo>
                          <a:cubicBezTo>
                            <a:pt x="469435" y="519912"/>
                            <a:pt x="214112" y="367103"/>
                            <a:pt x="0" y="452691"/>
                          </a:cubicBezTo>
                          <a:cubicBezTo>
                            <a:pt x="-5077" y="325375"/>
                            <a:pt x="9659" y="211193"/>
                            <a:pt x="0" y="0"/>
                          </a:cubicBezTo>
                          <a:close/>
                        </a:path>
                        <a:path w="9565977" h="452691" stroke="0" extrusionOk="0">
                          <a:moveTo>
                            <a:pt x="0" y="0"/>
                          </a:moveTo>
                          <a:cubicBezTo>
                            <a:pt x="190567" y="-50600"/>
                            <a:pt x="302206" y="56901"/>
                            <a:pt x="502214" y="0"/>
                          </a:cubicBezTo>
                          <a:cubicBezTo>
                            <a:pt x="702222" y="-56901"/>
                            <a:pt x="708798" y="14473"/>
                            <a:pt x="813108" y="0"/>
                          </a:cubicBezTo>
                          <a:cubicBezTo>
                            <a:pt x="917418" y="-14473"/>
                            <a:pt x="1276816" y="41541"/>
                            <a:pt x="1602301" y="0"/>
                          </a:cubicBezTo>
                          <a:cubicBezTo>
                            <a:pt x="1927786" y="-41541"/>
                            <a:pt x="1998383" y="22788"/>
                            <a:pt x="2104515" y="0"/>
                          </a:cubicBezTo>
                          <a:cubicBezTo>
                            <a:pt x="2210647" y="-22788"/>
                            <a:pt x="2373751" y="33715"/>
                            <a:pt x="2606729" y="0"/>
                          </a:cubicBezTo>
                          <a:cubicBezTo>
                            <a:pt x="2839707" y="-33715"/>
                            <a:pt x="3004956" y="91109"/>
                            <a:pt x="3395922" y="0"/>
                          </a:cubicBezTo>
                          <a:cubicBezTo>
                            <a:pt x="3786888" y="-91109"/>
                            <a:pt x="3608944" y="10872"/>
                            <a:pt x="3802476" y="0"/>
                          </a:cubicBezTo>
                          <a:cubicBezTo>
                            <a:pt x="3996008" y="-10872"/>
                            <a:pt x="4331850" y="59889"/>
                            <a:pt x="4591669" y="0"/>
                          </a:cubicBezTo>
                          <a:cubicBezTo>
                            <a:pt x="4851488" y="-59889"/>
                            <a:pt x="5099362" y="63643"/>
                            <a:pt x="5380862" y="0"/>
                          </a:cubicBezTo>
                          <a:cubicBezTo>
                            <a:pt x="5662362" y="-63643"/>
                            <a:pt x="5747379" y="56426"/>
                            <a:pt x="5978736" y="0"/>
                          </a:cubicBezTo>
                          <a:cubicBezTo>
                            <a:pt x="6210093" y="-56426"/>
                            <a:pt x="6380588" y="83591"/>
                            <a:pt x="6767929" y="0"/>
                          </a:cubicBezTo>
                          <a:cubicBezTo>
                            <a:pt x="7155270" y="-83591"/>
                            <a:pt x="7156569" y="16049"/>
                            <a:pt x="7270143" y="0"/>
                          </a:cubicBezTo>
                          <a:cubicBezTo>
                            <a:pt x="7383717" y="-16049"/>
                            <a:pt x="7659182" y="22011"/>
                            <a:pt x="7772356" y="0"/>
                          </a:cubicBezTo>
                          <a:cubicBezTo>
                            <a:pt x="7885530" y="-22011"/>
                            <a:pt x="8228117" y="11757"/>
                            <a:pt x="8465890" y="0"/>
                          </a:cubicBezTo>
                          <a:cubicBezTo>
                            <a:pt x="8703663" y="-11757"/>
                            <a:pt x="8721213" y="59397"/>
                            <a:pt x="8968103" y="0"/>
                          </a:cubicBezTo>
                          <a:cubicBezTo>
                            <a:pt x="9214993" y="-59397"/>
                            <a:pt x="9396286" y="62583"/>
                            <a:pt x="9565977" y="0"/>
                          </a:cubicBezTo>
                          <a:cubicBezTo>
                            <a:pt x="9606253" y="99752"/>
                            <a:pt x="9561982" y="299105"/>
                            <a:pt x="9565977" y="452691"/>
                          </a:cubicBezTo>
                          <a:cubicBezTo>
                            <a:pt x="9378550" y="498615"/>
                            <a:pt x="9027485" y="385804"/>
                            <a:pt x="8872444" y="452691"/>
                          </a:cubicBezTo>
                          <a:cubicBezTo>
                            <a:pt x="8717403" y="519578"/>
                            <a:pt x="8666794" y="430132"/>
                            <a:pt x="8561549" y="452691"/>
                          </a:cubicBezTo>
                          <a:cubicBezTo>
                            <a:pt x="8456305" y="475250"/>
                            <a:pt x="8298245" y="447243"/>
                            <a:pt x="8154995" y="452691"/>
                          </a:cubicBezTo>
                          <a:cubicBezTo>
                            <a:pt x="8011745" y="458139"/>
                            <a:pt x="7576456" y="402010"/>
                            <a:pt x="7365802" y="452691"/>
                          </a:cubicBezTo>
                          <a:cubicBezTo>
                            <a:pt x="7155148" y="503372"/>
                            <a:pt x="6991481" y="415647"/>
                            <a:pt x="6767929" y="452691"/>
                          </a:cubicBezTo>
                          <a:cubicBezTo>
                            <a:pt x="6544377" y="489735"/>
                            <a:pt x="6477921" y="438625"/>
                            <a:pt x="6361375" y="452691"/>
                          </a:cubicBezTo>
                          <a:cubicBezTo>
                            <a:pt x="6244829" y="466757"/>
                            <a:pt x="5970469" y="422094"/>
                            <a:pt x="5763501" y="452691"/>
                          </a:cubicBezTo>
                          <a:cubicBezTo>
                            <a:pt x="5556533" y="483288"/>
                            <a:pt x="5557279" y="417071"/>
                            <a:pt x="5452607" y="452691"/>
                          </a:cubicBezTo>
                          <a:cubicBezTo>
                            <a:pt x="5347935" y="488311"/>
                            <a:pt x="5221594" y="451126"/>
                            <a:pt x="5141713" y="452691"/>
                          </a:cubicBezTo>
                          <a:cubicBezTo>
                            <a:pt x="5061832" y="454256"/>
                            <a:pt x="4738430" y="402876"/>
                            <a:pt x="4543839" y="452691"/>
                          </a:cubicBezTo>
                          <a:cubicBezTo>
                            <a:pt x="4349248" y="502506"/>
                            <a:pt x="4293439" y="404699"/>
                            <a:pt x="4137285" y="452691"/>
                          </a:cubicBezTo>
                          <a:cubicBezTo>
                            <a:pt x="3981131" y="500683"/>
                            <a:pt x="3625124" y="441601"/>
                            <a:pt x="3443752" y="452691"/>
                          </a:cubicBezTo>
                          <a:cubicBezTo>
                            <a:pt x="3262380" y="463781"/>
                            <a:pt x="3141203" y="447468"/>
                            <a:pt x="3037198" y="452691"/>
                          </a:cubicBezTo>
                          <a:cubicBezTo>
                            <a:pt x="2933193" y="457914"/>
                            <a:pt x="2549613" y="378355"/>
                            <a:pt x="2343664" y="452691"/>
                          </a:cubicBezTo>
                          <a:cubicBezTo>
                            <a:pt x="2137715" y="527027"/>
                            <a:pt x="2112937" y="439608"/>
                            <a:pt x="2032770" y="452691"/>
                          </a:cubicBezTo>
                          <a:cubicBezTo>
                            <a:pt x="1952603" y="465774"/>
                            <a:pt x="1665665" y="438473"/>
                            <a:pt x="1339237" y="452691"/>
                          </a:cubicBezTo>
                          <a:cubicBezTo>
                            <a:pt x="1012809" y="466909"/>
                            <a:pt x="1014574" y="447007"/>
                            <a:pt x="932683" y="452691"/>
                          </a:cubicBezTo>
                          <a:cubicBezTo>
                            <a:pt x="850792" y="458375"/>
                            <a:pt x="764279" y="450283"/>
                            <a:pt x="621789" y="452691"/>
                          </a:cubicBezTo>
                          <a:cubicBezTo>
                            <a:pt x="479299" y="455099"/>
                            <a:pt x="217755" y="382089"/>
                            <a:pt x="0" y="452691"/>
                          </a:cubicBezTo>
                          <a:cubicBezTo>
                            <a:pt x="-20721" y="251107"/>
                            <a:pt x="16993" y="20695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ZA" dirty="0">
                  <a:solidFill>
                    <a:schemeClr val="bg1">
                      <a:lumMod val="75000"/>
                    </a:schemeClr>
                  </a:solidFill>
                  <a:latin typeface="Sansation" panose="02000000000000000000" pitchFamily="2" charset="0"/>
                </a:rPr>
                <a:t>Shaun Luyt | Residential Property Rental Procedures, Training &amp; Advice | ShaunLuyt.co.za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2D0121B-A2C0-467B-815E-5236E8C2157F}"/>
              </a:ext>
            </a:extLst>
          </p:cNvPr>
          <p:cNvSpPr txBox="1">
            <a:spLocks/>
          </p:cNvSpPr>
          <p:nvPr/>
        </p:nvSpPr>
        <p:spPr>
          <a:xfrm>
            <a:off x="838200" y="815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>
                <a:solidFill>
                  <a:srgbClr val="00468E"/>
                </a:solidFill>
                <a:latin typeface="Sansation" panose="02000000000000000000" pitchFamily="2" charset="0"/>
              </a:rPr>
              <a:t>The Team Approach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7A0D7FF-E702-4319-9CA6-33BB6D0A5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777"/>
            <a:ext cx="10515600" cy="391918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C1EF915-D0D8-40A2-87DD-4210079F2F8B}"/>
              </a:ext>
            </a:extLst>
          </p:cNvPr>
          <p:cNvSpPr/>
          <p:nvPr/>
        </p:nvSpPr>
        <p:spPr>
          <a:xfrm>
            <a:off x="3098800" y="3117908"/>
            <a:ext cx="33629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Rental Appraisal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124ACAA-1382-49FD-ABB6-ADE25C54C739}"/>
              </a:ext>
            </a:extLst>
          </p:cNvPr>
          <p:cNvSpPr/>
          <p:nvPr/>
        </p:nvSpPr>
        <p:spPr>
          <a:xfrm>
            <a:off x="5448300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00A01ED-5459-4E1D-A3B2-042CF85319DB}"/>
              </a:ext>
            </a:extLst>
          </p:cNvPr>
          <p:cNvSpPr/>
          <p:nvPr/>
        </p:nvSpPr>
        <p:spPr>
          <a:xfrm>
            <a:off x="7886574" y="3117908"/>
            <a:ext cx="3451860" cy="230632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Analyse Results</a:t>
            </a: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FB5C18D2-E349-432C-AC54-AACDC9BB11E0}"/>
              </a:ext>
            </a:extLst>
          </p:cNvPr>
          <p:cNvSpPr/>
          <p:nvPr/>
        </p:nvSpPr>
        <p:spPr>
          <a:xfrm flipH="1">
            <a:off x="6461759" y="2033550"/>
            <a:ext cx="3081655" cy="10871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6E5184-376F-482F-B013-D28610CAFC6F}"/>
              </a:ext>
            </a:extLst>
          </p:cNvPr>
          <p:cNvSpPr txBox="1"/>
          <p:nvPr/>
        </p:nvSpPr>
        <p:spPr>
          <a:xfrm>
            <a:off x="7596821" y="2440990"/>
            <a:ext cx="81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Adapt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8CBEC578-8712-4FCE-AD63-5840F3282522}"/>
              </a:ext>
            </a:extLst>
          </p:cNvPr>
          <p:cNvSpPr/>
          <p:nvPr/>
        </p:nvSpPr>
        <p:spPr>
          <a:xfrm>
            <a:off x="883920" y="3117908"/>
            <a:ext cx="3241040" cy="2306320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Market Analysis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6A1B4276-0FF2-478D-B91E-0EEF314B6C38}"/>
              </a:ext>
            </a:extLst>
          </p:cNvPr>
          <p:cNvSpPr/>
          <p:nvPr/>
        </p:nvSpPr>
        <p:spPr>
          <a:xfrm>
            <a:off x="934024" y="4872625"/>
            <a:ext cx="9487631" cy="55160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Landlord</a:t>
            </a:r>
          </a:p>
        </p:txBody>
      </p:sp>
    </p:spTree>
    <p:extLst>
      <p:ext uri="{BB962C8B-B14F-4D97-AF65-F5344CB8AC3E}">
        <p14:creationId xmlns:p14="http://schemas.microsoft.com/office/powerpoint/2010/main" val="311311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22291</TotalTime>
  <Words>3182</Words>
  <Application>Microsoft Office PowerPoint</Application>
  <PresentationFormat>Widescreen</PresentationFormat>
  <Paragraphs>540</Paragraphs>
  <Slides>72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Calibri Light</vt:lpstr>
      <vt:lpstr>Sansation</vt:lpstr>
      <vt:lpstr>Office Theme</vt:lpstr>
      <vt:lpstr>TENANTING RENTAL PROPERTIES IN A TOUGH RENTAL MARKET</vt:lpstr>
      <vt:lpstr>The Strategy - Overview</vt:lpstr>
      <vt:lpstr>PowerPoint Presentation</vt:lpstr>
      <vt:lpstr>PowerPoint Presentation</vt:lpstr>
      <vt:lpstr>The Team Approach</vt:lpstr>
      <vt:lpstr>PowerPoint Presentation</vt:lpstr>
      <vt:lpstr>Market Analysis</vt:lpstr>
      <vt:lpstr>PowerPoint Presentation</vt:lpstr>
      <vt:lpstr>PowerPoint Presentation</vt:lpstr>
      <vt:lpstr>Nature of the Rental Market</vt:lpstr>
      <vt:lpstr>PowerPoint Presentation</vt:lpstr>
      <vt:lpstr>The Current Market</vt:lpstr>
      <vt:lpstr>PowerPoint Presentation</vt:lpstr>
      <vt:lpstr>PowerPoint Presentation</vt:lpstr>
      <vt:lpstr>The Rental Appraisal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Marketing</vt:lpstr>
      <vt:lpstr>PowerPoint Presentation</vt:lpstr>
      <vt:lpstr>Marketing Principles</vt:lpstr>
      <vt:lpstr>The Marketing Funnel</vt:lpstr>
      <vt:lpstr>PowerPoint Presentation</vt:lpstr>
      <vt:lpstr>Price Banding</vt:lpstr>
      <vt:lpstr>PowerPoint Presentation</vt:lpstr>
      <vt:lpstr>PowerPoint Presentation</vt:lpstr>
      <vt:lpstr>PowerPoint Presentation</vt:lpstr>
      <vt:lpstr>The Affordability Pyramid</vt:lpstr>
      <vt:lpstr>PowerPoint Presentation</vt:lpstr>
      <vt:lpstr>The Affordability Pyramid &amp; Price Banding</vt:lpstr>
      <vt:lpstr>PowerPoint Presentation</vt:lpstr>
      <vt:lpstr>PowerPoint Presentation</vt:lpstr>
      <vt:lpstr>PowerPoint Presentation</vt:lpstr>
      <vt:lpstr>PowerPoint Presentation</vt:lpstr>
      <vt:lpstr>Analyse Results</vt:lpstr>
      <vt:lpstr>PowerPoint Presentation</vt:lpstr>
      <vt:lpstr>PowerPoint Presentation</vt:lpstr>
      <vt:lpstr>Analysing the  Marketing Funnel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Prepare a Report</vt:lpstr>
      <vt:lpstr>PowerPoint Presentation</vt:lpstr>
      <vt:lpstr>Update the ‘Team’</vt:lpstr>
      <vt:lpstr>PowerPoint Presentation</vt:lpstr>
      <vt:lpstr>Recommended a Solution / Options</vt:lpstr>
      <vt:lpstr>PowerPoint Presentation</vt:lpstr>
      <vt:lpstr>PowerPoint Presentation</vt:lpstr>
      <vt:lpstr>Adapt = The Feedback Loop</vt:lpstr>
      <vt:lpstr>Lack of On-Site Viewings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 Applications</vt:lpstr>
      <vt:lpstr>PowerPoint Presentation</vt:lpstr>
      <vt:lpstr>Applications Declined</vt:lpstr>
      <vt:lpstr>PowerPoint Presentation</vt:lpstr>
      <vt:lpstr>Adapt = The Feedback Loop</vt:lpstr>
      <vt:lpstr>PowerPoint Presentation</vt:lpstr>
      <vt:lpstr>Tenant Incentives</vt:lpstr>
      <vt:lpstr>PowerPoint Presentation</vt:lpstr>
      <vt:lpstr>Need Assistance?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Shaun Luyt</dc:creator>
  <cp:lastModifiedBy>Shaun Luyt</cp:lastModifiedBy>
  <cp:revision>1127</cp:revision>
  <cp:lastPrinted>2020-09-25T05:31:07Z</cp:lastPrinted>
  <dcterms:created xsi:type="dcterms:W3CDTF">2019-03-15T09:32:20Z</dcterms:created>
  <dcterms:modified xsi:type="dcterms:W3CDTF">2020-12-10T06:41:51Z</dcterms:modified>
</cp:coreProperties>
</file>