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823" r:id="rId2"/>
    <p:sldId id="956" r:id="rId3"/>
    <p:sldId id="955" r:id="rId4"/>
    <p:sldId id="964" r:id="rId5"/>
    <p:sldId id="961" r:id="rId6"/>
    <p:sldId id="1027" r:id="rId7"/>
    <p:sldId id="1026" r:id="rId8"/>
    <p:sldId id="974" r:id="rId9"/>
    <p:sldId id="1028" r:id="rId10"/>
    <p:sldId id="989" r:id="rId11"/>
    <p:sldId id="962" r:id="rId12"/>
    <p:sldId id="951" r:id="rId13"/>
    <p:sldId id="957" r:id="rId14"/>
    <p:sldId id="958" r:id="rId15"/>
    <p:sldId id="984" r:id="rId16"/>
    <p:sldId id="985" r:id="rId17"/>
    <p:sldId id="986" r:id="rId18"/>
    <p:sldId id="975" r:id="rId19"/>
    <p:sldId id="976" r:id="rId20"/>
    <p:sldId id="1029" r:id="rId21"/>
    <p:sldId id="997" r:id="rId22"/>
    <p:sldId id="998" r:id="rId23"/>
    <p:sldId id="1016" r:id="rId24"/>
    <p:sldId id="1017" r:id="rId25"/>
    <p:sldId id="1018" r:id="rId26"/>
    <p:sldId id="1021" r:id="rId27"/>
    <p:sldId id="1020" r:id="rId28"/>
    <p:sldId id="1023" r:id="rId29"/>
    <p:sldId id="1024" r:id="rId30"/>
    <p:sldId id="1022" r:id="rId31"/>
    <p:sldId id="1025" r:id="rId32"/>
    <p:sldId id="1030" r:id="rId33"/>
    <p:sldId id="1031" r:id="rId34"/>
    <p:sldId id="1032" r:id="rId35"/>
    <p:sldId id="1033" r:id="rId36"/>
    <p:sldId id="999" r:id="rId37"/>
    <p:sldId id="992" r:id="rId38"/>
    <p:sldId id="993" r:id="rId39"/>
    <p:sldId id="1000" r:id="rId40"/>
    <p:sldId id="952" r:id="rId41"/>
    <p:sldId id="965" r:id="rId42"/>
    <p:sldId id="966" r:id="rId43"/>
    <p:sldId id="967" r:id="rId44"/>
    <p:sldId id="968" r:id="rId45"/>
    <p:sldId id="972" r:id="rId46"/>
    <p:sldId id="969" r:id="rId47"/>
    <p:sldId id="1002" r:id="rId48"/>
    <p:sldId id="994" r:id="rId49"/>
    <p:sldId id="996" r:id="rId50"/>
    <p:sldId id="990" r:id="rId51"/>
    <p:sldId id="971" r:id="rId52"/>
    <p:sldId id="1003" r:id="rId53"/>
    <p:sldId id="1004" r:id="rId54"/>
    <p:sldId id="973" r:id="rId55"/>
    <p:sldId id="1034" r:id="rId56"/>
    <p:sldId id="1005" r:id="rId57"/>
    <p:sldId id="1006" r:id="rId58"/>
    <p:sldId id="1011" r:id="rId59"/>
    <p:sldId id="1012" r:id="rId60"/>
    <p:sldId id="1013" r:id="rId61"/>
    <p:sldId id="1014" r:id="rId62"/>
    <p:sldId id="1015" r:id="rId63"/>
    <p:sldId id="1007" r:id="rId64"/>
    <p:sldId id="1008" r:id="rId65"/>
    <p:sldId id="1009" r:id="rId66"/>
    <p:sldId id="1010" r:id="rId67"/>
    <p:sldId id="1001" r:id="rId68"/>
    <p:sldId id="995" r:id="rId69"/>
    <p:sldId id="983" r:id="rId70"/>
    <p:sldId id="801" r:id="rId71"/>
    <p:sldId id="870" r:id="rId72"/>
    <p:sldId id="869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un Luyt" initials="SL" lastIdx="1" clrIdx="0">
    <p:extLst>
      <p:ext uri="{19B8F6BF-5375-455C-9EA6-DF929625EA0E}">
        <p15:presenceInfo xmlns:p15="http://schemas.microsoft.com/office/powerpoint/2012/main" userId="a19962569d6d19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8E"/>
    <a:srgbClr val="6698C8"/>
    <a:srgbClr val="2E75B6"/>
    <a:srgbClr val="6799C8"/>
    <a:srgbClr val="004B90"/>
    <a:srgbClr val="C8D8E8"/>
    <a:srgbClr val="004B91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66" autoAdjust="0"/>
    <p:restoredTop sz="86391" autoAdjust="0"/>
  </p:normalViewPr>
  <p:slideViewPr>
    <p:cSldViewPr snapToGrid="0">
      <p:cViewPr varScale="1">
        <p:scale>
          <a:sx n="66" d="100"/>
          <a:sy n="66" d="100"/>
        </p:scale>
        <p:origin x="403" y="62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7859E-4A24-4165-923E-EEC8F1A72A2A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AA9E9-149D-4914-87A2-CD06EEB534C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90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6302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9026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Landlord education is the probably the most important purpose of this step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BUT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Given the fluidity of the current market, there is an equal value to acquaint/update ourselves on the competition, etc at this point in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501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Written Rental Appraisal – factual, examples, real facts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5740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Look at an example of the </a:t>
            </a:r>
            <a:r>
              <a:rPr lang="en-ZA" dirty="0" err="1"/>
              <a:t>the</a:t>
            </a:r>
            <a:r>
              <a:rPr lang="en-ZA" dirty="0"/>
              <a:t> </a:t>
            </a:r>
            <a:r>
              <a:rPr lang="en-ZA" dirty="0" err="1"/>
              <a:t>Renta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8356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01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1618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Follow customer journey / experience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Interested people ‘get disqualified’ or abandon the process as they go through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4608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- Current competition = other properties in the same price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9371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8634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561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 ANALYSIS – The Market in General, taking into account the supply &amp; demand drivers of the residential rental market. The market is a given – we need to work within it.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RENTAL APPRAISL – Assessment of the subject property within the current market conditions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MARKETING: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ANALYSE THE RESULTS – Review the  marketing and the numbers, </a:t>
            </a:r>
            <a:r>
              <a:rPr lang="en-ZA" dirty="0" err="1"/>
              <a:t>i.e</a:t>
            </a:r>
            <a:r>
              <a:rPr lang="en-ZA" dirty="0"/>
              <a:t> factual information, determine where the ‘problem’ or ‘blockage’ is and then adapt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FEEDBACK LOOPS - Analyse Results &amp; Adapt Marketing = Marketing Feedback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0906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2983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15067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489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91439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2841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4235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66903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Follow customer journey / experience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Interested people ‘get disqualified’ or abandon the process as they go through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203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1766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4717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8649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10216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51570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6155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426772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16173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Why weekly? Because of the nature of the market (i.e. flux / uncertainty) – need to react quickly – at least quicker than the competition to beat them!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43402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08909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35583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58995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7243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Marketing = Team Effort = Agent’s Market Knowledge, Expertise &amp; Experience + Landlord’s Willingness to Take Decisions When Required to Do So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Agent needs to empower the Landlord with the information they require to take the right decision – specifically facts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CONTINUOUS COMMUNICATION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“Price Counselling” ?????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I’m going to spend quite a bit of time on ‘the basics’ – not for your benefit, but to equip you with some ‘tools’, strategies, approaches and diagrams that you may find helpful to educate your landlords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98403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- Current competition = other properties in the same price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20967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8975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07126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49083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Wrong price bracket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Call viewers for feedback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Feed the feedback back to the landlord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Move-In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95593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Potential Solutions: Sureties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37338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29149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70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75421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72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965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 forces, i.e. the nature of the rental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We probably know this – but remember the team approach!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3185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We need to get the Landlord on the same page as this – the first ‘Team Meeting’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If we don’t ‘educate’ the Landlord (i.e. price counselling) WE won’t get the result that WE need – i.e. the Landlord to take the ‘right’ decision when we need them to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only way to get the Landlord to take the right decision is to empower them with knowledge and factual information (analysis &amp; feedback loop)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958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9871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178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975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3299-28FC-47FF-8718-6AC869842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47A51-DD16-4F78-9690-60CDF22AC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03439-2D8D-4996-8A9D-F2A5210C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B08B6-9C88-40DC-A5BF-D14B1782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2F61D-7EB5-44E5-8603-8D6A514C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358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FE45-4C57-4E70-ABBE-A8583178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ED533-59D3-4C35-8A2E-BD468AAAB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25E98-2773-4B77-9D60-411DCCF9C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E6DA-AAA0-4C69-AF80-956054388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7F159-3F1C-4AE5-9647-16F9EF2E9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165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0435D-2956-431D-A5B2-9AAA4A89E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789A4-8988-4365-A62F-DABE0C9B3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657BE-61B4-42E6-A2D9-8C444E4F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44F8C-C21D-41AA-951A-7B5D5461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B2ABF-7E89-4E23-BD07-68C0F31A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475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E77BD-693F-4EB7-8D0F-67FCC3DF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95C63-EEF4-451E-9591-DAB7417D1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C4E22-77FD-418A-9401-7B0D55383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F8832-77EA-4703-905D-2FE4A888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E400F-EE9F-4C40-B70F-90556135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7799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6017A-B072-4227-8A0D-B9323FF5C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C2809-8F55-40D3-96B1-72F700BDF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558B5-0AA9-40F8-BB8E-8D8FFDBF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7A7D3-CFE3-4267-A7D4-34731A93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C5479-E932-45CA-B174-ADF2B361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5512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9BC9E-03FD-4C0A-911D-705FD4DD9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A4079-EF59-4F4C-8BBC-B6AB79DAC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3D8A4-5E16-475C-9A22-ABF45E766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054C4-7780-4914-AB59-B253BAA8D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12032A-9643-45D0-ABC6-07A38938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901E-CDD3-4A17-AECF-091D7179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081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98A8A-4CB3-4257-BC86-114D06A3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EC622-543B-46FA-8F3A-0A3549308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F37CC6-3D50-4FC0-9B11-9A4ADDC78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2B3B6-5218-4BD9-9F09-B0EF0C89E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D5398-3079-4251-A252-8C9AC1ACD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C52535-8E87-45D1-B8FB-6B0D0799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727D69-579F-4AAD-98FD-071E0F611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DCCEDD-A13A-4828-BBEF-8A4FCDAD9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881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E7C4-8075-4B0F-9BCD-218560325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1BD9A-0C03-4789-8E74-FFA357FB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5B9EE-30C8-4AEE-A242-78937625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59DF0-1413-42A9-8CD2-2666948F7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516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A01232-1718-4EE4-AFA2-0F1E5E77C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F95A7-3BE2-4852-B6CA-31B4AF72B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BC840-EE4D-418D-AF41-B4339323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2597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1F4A0-4CFD-477D-8A34-AF5DAA533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35E3-F128-49CA-9732-4148A8985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880CE-1E52-41D5-AF71-EE0791CFB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B1BDD-11AB-40B2-95E3-85322F4A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29242-FD0F-4498-8E80-28AF361F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D282E-31A9-468A-A912-DA976717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304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CD42-4B81-4516-8A15-1B35E03C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948AC-4A9C-4632-9AD5-93A0A5AF7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EDADA-F0F7-4647-A423-B59A10AEA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97FEB-088D-409C-AB7F-2E860C8A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A9328F-BC65-43A7-8533-1261E79FB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E2E83-29CF-4F64-99CC-9660A2862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607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638CD4-90DB-4A07-A418-A45B990B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C9E96-E1B8-40B2-9992-EF9705D51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C7D0E-3B1D-4B9D-804F-62EE65D77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01133-B122-4458-A08B-04C7F03A2694}" type="datetimeFigureOut">
              <a:rPr lang="en-ZA" smtClean="0"/>
              <a:t>01/Nov/2020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3B801-9680-44AF-8CC3-48993B922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93091-B599-4A13-B665-473416ADA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819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065BD36-C840-484C-B437-A5A2D313C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2" y="4808287"/>
            <a:ext cx="4248727" cy="1246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FFB13D-E164-4D6A-8FED-CFFCB826D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960" y="1085417"/>
            <a:ext cx="11074400" cy="2988743"/>
          </a:xfrm>
        </p:spPr>
        <p:txBody>
          <a:bodyPr>
            <a:noAutofit/>
          </a:bodyPr>
          <a:lstStyle/>
          <a:p>
            <a:pPr algn="l" defTabSz="304815"/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TENANTING</a:t>
            </a:r>
            <a:b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RENTAL PROPERTIES</a:t>
            </a:r>
            <a:b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IN A TOUGH RENTAL MARKET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C136A1A-12F7-44AB-90E3-D758EA498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7345" y="5209832"/>
            <a:ext cx="1911927" cy="443201"/>
          </a:xfrm>
        </p:spPr>
        <p:txBody>
          <a:bodyPr/>
          <a:lstStyle/>
          <a:p>
            <a:r>
              <a:rPr lang="en-ZA" i="1" dirty="0">
                <a:solidFill>
                  <a:srgbClr val="6799C8"/>
                </a:solidFill>
              </a:rPr>
              <a:t>presented by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99AFE1-41A3-4B6C-A36C-2D7461664CE6}"/>
              </a:ext>
            </a:extLst>
          </p:cNvPr>
          <p:cNvSpPr txBox="1">
            <a:spLocks/>
          </p:cNvSpPr>
          <p:nvPr/>
        </p:nvSpPr>
        <p:spPr>
          <a:xfrm>
            <a:off x="162560" y="3241040"/>
            <a:ext cx="1189736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04815"/>
            <a:endParaRPr lang="en-ZA" sz="4800" dirty="0">
              <a:solidFill>
                <a:srgbClr val="6699C8"/>
              </a:solidFill>
              <a:latin typeface="Sansatio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256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Nature of the Rental Market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97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Nature of the Rental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Rental Market Drivers</a:t>
            </a:r>
          </a:p>
          <a:p>
            <a:pPr lvl="1"/>
            <a:r>
              <a:rPr lang="en-ZA" dirty="0"/>
              <a:t>Supply</a:t>
            </a:r>
          </a:p>
          <a:p>
            <a:pPr lvl="1"/>
            <a:r>
              <a:rPr lang="en-ZA" dirty="0"/>
              <a:t>Demand</a:t>
            </a:r>
          </a:p>
          <a:p>
            <a:pPr lvl="1"/>
            <a:r>
              <a:rPr lang="en-ZA" dirty="0"/>
              <a:t>‘balance’ / imbalance</a:t>
            </a:r>
          </a:p>
          <a:p>
            <a:pPr lvl="1"/>
            <a:endParaRPr lang="en-ZA" dirty="0"/>
          </a:p>
          <a:p>
            <a:r>
              <a:rPr lang="en-ZA" dirty="0"/>
              <a:t>Demand vs ‘Qualified Demand’</a:t>
            </a:r>
          </a:p>
          <a:p>
            <a:endParaRPr lang="en-ZA" dirty="0"/>
          </a:p>
          <a:p>
            <a:r>
              <a:rPr lang="en-ZA" dirty="0"/>
              <a:t>Summary</a:t>
            </a:r>
          </a:p>
          <a:p>
            <a:pPr lvl="1"/>
            <a:r>
              <a:rPr lang="en-ZA" dirty="0"/>
              <a:t>Driver = ‘Qualified Demand” or Demand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6713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Current Market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0462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Current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In flux &amp; unique</a:t>
            </a:r>
          </a:p>
          <a:p>
            <a:pPr lvl="1"/>
            <a:r>
              <a:rPr lang="en-ZA" dirty="0"/>
              <a:t>Uncertainty</a:t>
            </a:r>
          </a:p>
          <a:p>
            <a:pPr lvl="1"/>
            <a:r>
              <a:rPr lang="en-ZA" dirty="0"/>
              <a:t>Unsettled</a:t>
            </a:r>
          </a:p>
          <a:p>
            <a:r>
              <a:rPr lang="en-ZA" dirty="0"/>
              <a:t>Number of properties to rent</a:t>
            </a:r>
          </a:p>
          <a:p>
            <a:pPr lvl="1"/>
            <a:r>
              <a:rPr lang="en-ZA" dirty="0"/>
              <a:t>Prospective Tenant have more choice</a:t>
            </a:r>
          </a:p>
          <a:p>
            <a:pPr lvl="1"/>
            <a:r>
              <a:rPr lang="en-ZA" dirty="0"/>
              <a:t>‘Tenant’s’ market</a:t>
            </a:r>
          </a:p>
          <a:p>
            <a:r>
              <a:rPr lang="en-ZA" dirty="0"/>
              <a:t>Uncertainty</a:t>
            </a:r>
          </a:p>
          <a:p>
            <a:pPr lvl="1"/>
            <a:r>
              <a:rPr lang="en-ZA" dirty="0"/>
              <a:t>Caution!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970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Current Market / contd.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Consumers (prospective tenants)</a:t>
            </a:r>
          </a:p>
          <a:p>
            <a:pPr lvl="1"/>
            <a:r>
              <a:rPr lang="en-ZA" dirty="0"/>
              <a:t>Financial pressure / uncertain financial position</a:t>
            </a:r>
          </a:p>
          <a:p>
            <a:pPr lvl="1"/>
            <a:r>
              <a:rPr lang="en-ZA" dirty="0"/>
              <a:t>‘Alternative’ arrangements</a:t>
            </a:r>
          </a:p>
          <a:p>
            <a:pPr lvl="1"/>
            <a:r>
              <a:rPr lang="en-ZA" dirty="0"/>
              <a:t>Backlog of debt (repayment plans)</a:t>
            </a:r>
          </a:p>
          <a:p>
            <a:pPr lvl="1"/>
            <a:r>
              <a:rPr lang="en-ZA" dirty="0"/>
              <a:t>Possible negative credit history</a:t>
            </a:r>
          </a:p>
          <a:p>
            <a:pPr lvl="1"/>
            <a:r>
              <a:rPr lang="en-ZA" dirty="0"/>
              <a:t>Still living with ‘uncertainty’</a:t>
            </a:r>
          </a:p>
          <a:p>
            <a:pPr lvl="1"/>
            <a:r>
              <a:rPr lang="en-ZA" dirty="0"/>
              <a:t>Increased tendency to ‘conservative financial decisions</a:t>
            </a:r>
          </a:p>
          <a:p>
            <a:r>
              <a:rPr lang="en-ZA" dirty="0"/>
              <a:t>Landlords</a:t>
            </a:r>
          </a:p>
          <a:p>
            <a:pPr lvl="1"/>
            <a:r>
              <a:rPr lang="en-ZA" dirty="0"/>
              <a:t>Financial pressure / need income</a:t>
            </a:r>
          </a:p>
          <a:p>
            <a:pPr lvl="1"/>
            <a:r>
              <a:rPr lang="en-ZA" dirty="0"/>
              <a:t>‘holidays’ have come to an end</a:t>
            </a:r>
          </a:p>
          <a:p>
            <a:pPr lvl="1"/>
            <a:r>
              <a:rPr lang="en-ZA" dirty="0"/>
              <a:t>May have arrears</a:t>
            </a:r>
          </a:p>
          <a:p>
            <a:pPr lvl="1"/>
            <a:r>
              <a:rPr lang="en-ZA" dirty="0"/>
              <a:t>‘Can’t afford’ to drop rent (?) / offer incentives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605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2729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</p:spTree>
    <p:extLst>
      <p:ext uri="{BB962C8B-B14F-4D97-AF65-F5344CB8AC3E}">
        <p14:creationId xmlns:p14="http://schemas.microsoft.com/office/powerpoint/2010/main" val="204725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Importance of 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Focuses on the subject property</a:t>
            </a:r>
          </a:p>
          <a:p>
            <a:r>
              <a:rPr lang="en-ZA" dirty="0"/>
              <a:t>Within the current market conditions</a:t>
            </a:r>
          </a:p>
          <a:p>
            <a:r>
              <a:rPr lang="en-ZA" dirty="0"/>
              <a:t>Landlord education</a:t>
            </a:r>
          </a:p>
          <a:p>
            <a:r>
              <a:rPr lang="en-ZA" dirty="0"/>
              <a:t>Latest competition</a:t>
            </a:r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9916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Updating ‘the Team Members’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918025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Written</a:t>
            </a:r>
          </a:p>
          <a:p>
            <a:r>
              <a:rPr lang="en-ZA" dirty="0"/>
              <a:t>Factual</a:t>
            </a:r>
          </a:p>
          <a:p>
            <a:r>
              <a:rPr lang="en-ZA" dirty="0"/>
              <a:t>Include</a:t>
            </a:r>
          </a:p>
          <a:p>
            <a:pPr lvl="1"/>
            <a:r>
              <a:rPr lang="en-ZA" dirty="0"/>
              <a:t>Current Competition</a:t>
            </a:r>
          </a:p>
          <a:p>
            <a:pPr lvl="1"/>
            <a:r>
              <a:rPr lang="en-ZA" dirty="0"/>
              <a:t>Recent Experience / examples (convert to %’s to quote)</a:t>
            </a:r>
          </a:p>
          <a:p>
            <a:pPr lvl="1"/>
            <a:r>
              <a:rPr lang="en-ZA" dirty="0"/>
              <a:t>Summary of (general) market conditions</a:t>
            </a:r>
          </a:p>
          <a:p>
            <a:pPr lvl="1"/>
            <a:r>
              <a:rPr lang="en-ZA" dirty="0"/>
              <a:t>Anecdotal reports</a:t>
            </a:r>
          </a:p>
          <a:p>
            <a:pPr lvl="1"/>
            <a:r>
              <a:rPr lang="en-ZA" dirty="0"/>
              <a:t>Media reports (useful)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46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Strategy - Overview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346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Template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98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9850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1968947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Marketing Principles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1463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Marketing Funnel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1007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Marketing Funnel Theory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6230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Price Banding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354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Current Competition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9147C1AF-E223-4442-BA6A-A111182A3564}"/>
              </a:ext>
            </a:extLst>
          </p:cNvPr>
          <p:cNvSpPr/>
          <p:nvPr/>
        </p:nvSpPr>
        <p:spPr>
          <a:xfrm>
            <a:off x="1021976" y="3429000"/>
            <a:ext cx="10139083" cy="7974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801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1D7A4B-A572-4FB5-8986-D28F08D76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Property24.com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7ED113-4283-43D3-86F4-31DE273CE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896" y="1862690"/>
            <a:ext cx="7515912" cy="42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1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DFEDFC8-E9E1-4EAB-8BBA-691FE838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83563" y="2257425"/>
            <a:ext cx="7824874" cy="3919538"/>
          </a:xfrm>
        </p:spPr>
      </p:pic>
    </p:spTree>
    <p:extLst>
      <p:ext uri="{BB962C8B-B14F-4D97-AF65-F5344CB8AC3E}">
        <p14:creationId xmlns:p14="http://schemas.microsoft.com/office/powerpoint/2010/main" val="340811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Overview of Strategy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</p:spTree>
    <p:extLst>
      <p:ext uri="{BB962C8B-B14F-4D97-AF65-F5344CB8AC3E}">
        <p14:creationId xmlns:p14="http://schemas.microsoft.com/office/powerpoint/2010/main" val="18223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9" grpId="0" animBg="1"/>
      <p:bldP spid="21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Affordability Pyramid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8313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the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97637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Affordability Pyramid</a:t>
            </a:r>
            <a:b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&amp; Price Banding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1850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9555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6C1E5A-8629-4719-9163-9E0AE326F998}"/>
              </a:ext>
            </a:extLst>
          </p:cNvPr>
          <p:cNvSpPr/>
          <p:nvPr/>
        </p:nvSpPr>
        <p:spPr>
          <a:xfrm>
            <a:off x="1021976" y="3228126"/>
            <a:ext cx="10035943" cy="62624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4502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6C1E5A-8629-4719-9163-9E0AE326F998}"/>
              </a:ext>
            </a:extLst>
          </p:cNvPr>
          <p:cNvSpPr/>
          <p:nvPr/>
        </p:nvSpPr>
        <p:spPr>
          <a:xfrm>
            <a:off x="1021976" y="5082326"/>
            <a:ext cx="10035943" cy="62624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7738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Final Words . . . Marketing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Advertised rental</a:t>
            </a:r>
          </a:p>
          <a:p>
            <a:pPr lvl="1"/>
            <a:r>
              <a:rPr lang="en-ZA" dirty="0"/>
              <a:t>What level to start at?</a:t>
            </a:r>
          </a:p>
          <a:p>
            <a:pPr lvl="1"/>
            <a:r>
              <a:rPr lang="en-ZA" dirty="0"/>
              <a:t>What if the landlord wants too much?</a:t>
            </a:r>
          </a:p>
        </p:txBody>
      </p:sp>
    </p:spTree>
    <p:extLst>
      <p:ext uri="{BB962C8B-B14F-4D97-AF65-F5344CB8AC3E}">
        <p14:creationId xmlns:p14="http://schemas.microsoft.com/office/powerpoint/2010/main" val="3340914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946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</p:spTree>
    <p:extLst>
      <p:ext uri="{BB962C8B-B14F-4D97-AF65-F5344CB8AC3E}">
        <p14:creationId xmlns:p14="http://schemas.microsoft.com/office/powerpoint/2010/main" val="1809433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Can only analyse what you measure</a:t>
            </a:r>
          </a:p>
          <a:p>
            <a:r>
              <a:rPr lang="en-ZA" dirty="0"/>
              <a:t>Can only adapt what you measure &amp; review</a:t>
            </a:r>
          </a:p>
          <a:p>
            <a:endParaRPr lang="en-ZA" dirty="0"/>
          </a:p>
          <a:p>
            <a:r>
              <a:rPr lang="en-ZA" dirty="0"/>
              <a:t>Weekly Marketing review</a:t>
            </a:r>
          </a:p>
          <a:p>
            <a:pPr lvl="1"/>
            <a:r>
              <a:rPr lang="en-ZA" dirty="0"/>
              <a:t>Monday/Tuesday</a:t>
            </a:r>
          </a:p>
          <a:p>
            <a:pPr lvl="1"/>
            <a:r>
              <a:rPr lang="en-ZA" dirty="0"/>
              <a:t>Written report &amp; recommendations to Landlord</a:t>
            </a:r>
          </a:p>
          <a:p>
            <a:pPr lvl="1"/>
            <a:r>
              <a:rPr lang="en-ZA" dirty="0"/>
              <a:t>Follow up with telecon</a:t>
            </a:r>
          </a:p>
          <a:p>
            <a:endParaRPr lang="en-ZA" dirty="0"/>
          </a:p>
          <a:p>
            <a:r>
              <a:rPr lang="en-ZA" dirty="0"/>
              <a:t>What should you measure?</a:t>
            </a:r>
          </a:p>
        </p:txBody>
      </p:sp>
    </p:spTree>
    <p:extLst>
      <p:ext uri="{BB962C8B-B14F-4D97-AF65-F5344CB8AC3E}">
        <p14:creationId xmlns:p14="http://schemas.microsoft.com/office/powerpoint/2010/main" val="223628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Importance of the Feedback Loop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endParaRPr lang="en-ZA" sz="2800" dirty="0"/>
          </a:p>
          <a:p>
            <a:pPr marL="457200" lvl="1" indent="0" algn="ctr">
              <a:buNone/>
            </a:pPr>
            <a:r>
              <a:rPr lang="en-ZA" sz="2800" dirty="0"/>
              <a:t>Continuing do so the same thing</a:t>
            </a:r>
          </a:p>
          <a:p>
            <a:pPr marL="457200" lvl="1" indent="0" algn="ctr">
              <a:buNone/>
            </a:pPr>
            <a:r>
              <a:rPr lang="en-ZA" sz="2800" dirty="0"/>
              <a:t>&amp; expecting a different result?</a:t>
            </a:r>
          </a:p>
          <a:p>
            <a:pPr lvl="1" algn="ctr"/>
            <a:endParaRPr lang="en-ZA" sz="2800" dirty="0"/>
          </a:p>
          <a:p>
            <a:pPr marL="0" indent="0" algn="ctr">
              <a:buNone/>
            </a:pPr>
            <a:r>
              <a:rPr lang="en-ZA" dirty="0"/>
              <a:t>Definition of Insanity</a:t>
            </a:r>
          </a:p>
          <a:p>
            <a:pPr marL="0" indent="0" algn="ctr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dirty="0"/>
              <a:t>To get a different result,</a:t>
            </a:r>
          </a:p>
          <a:p>
            <a:pPr marL="0" indent="0" algn="ctr">
              <a:buNone/>
            </a:pPr>
            <a:r>
              <a:rPr lang="en-ZA" dirty="0"/>
              <a:t>We need to change what we are doing</a:t>
            </a:r>
          </a:p>
        </p:txBody>
      </p:sp>
    </p:spTree>
    <p:extLst>
      <p:ext uri="{BB962C8B-B14F-4D97-AF65-F5344CB8AC3E}">
        <p14:creationId xmlns:p14="http://schemas.microsoft.com/office/powerpoint/2010/main" val="421597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Analysing the  Marketing Funnel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6040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Marketing Funnel Theory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221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Results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Measure the results</a:t>
            </a:r>
          </a:p>
          <a:p>
            <a:r>
              <a:rPr lang="en-ZA" dirty="0"/>
              <a:t>Determine the ‘sticking point’ / bottleneck / blockage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410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Example of a ‘blockage’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2004126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527870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Example of a ‘bottleneck’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2004126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527870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owchart: Merge 1">
            <a:extLst>
              <a:ext uri="{FF2B5EF4-FFF2-40B4-BE49-F238E27FC236}">
                <a16:creationId xmlns:a16="http://schemas.microsoft.com/office/drawing/2014/main" id="{322C6822-D6D4-4DBC-A87B-5E14A44638F5}"/>
              </a:ext>
            </a:extLst>
          </p:cNvPr>
          <p:cNvSpPr/>
          <p:nvPr/>
        </p:nvSpPr>
        <p:spPr>
          <a:xfrm>
            <a:off x="4925568" y="4527870"/>
            <a:ext cx="1682496" cy="175414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F7A0461-0E0E-4AC2-BB37-743F4AFF6D62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34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Weekly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What to measure?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4B9272-1539-4A23-9076-56985EDE5B3B}"/>
              </a:ext>
            </a:extLst>
          </p:cNvPr>
          <p:cNvSpPr txBox="1"/>
          <p:nvPr/>
        </p:nvSpPr>
        <p:spPr>
          <a:xfrm>
            <a:off x="6096000" y="2365173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02C49-2714-4DE2-94AF-8D4F2EE3AE52}"/>
              </a:ext>
            </a:extLst>
          </p:cNvPr>
          <p:cNvSpPr txBox="1"/>
          <p:nvPr/>
        </p:nvSpPr>
        <p:spPr>
          <a:xfrm>
            <a:off x="6098526" y="2873989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3B5140-575C-437E-8461-081FA0520F3B}"/>
              </a:ext>
            </a:extLst>
          </p:cNvPr>
          <p:cNvSpPr txBox="1"/>
          <p:nvPr/>
        </p:nvSpPr>
        <p:spPr>
          <a:xfrm>
            <a:off x="6114331" y="3382805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37E93A-70C3-4B2F-A8B7-7B6108A9A6BB}"/>
              </a:ext>
            </a:extLst>
          </p:cNvPr>
          <p:cNvSpPr txBox="1"/>
          <p:nvPr/>
        </p:nvSpPr>
        <p:spPr>
          <a:xfrm>
            <a:off x="5866241" y="3891621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038CC7-6FE5-4F0D-AA77-A7932E40B64E}"/>
              </a:ext>
            </a:extLst>
          </p:cNvPr>
          <p:cNvSpPr txBox="1"/>
          <p:nvPr/>
        </p:nvSpPr>
        <p:spPr>
          <a:xfrm>
            <a:off x="4999654" y="4909253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F982176-E4A9-45D7-AE21-EC0D56FD2119}"/>
              </a:ext>
            </a:extLst>
          </p:cNvPr>
          <p:cNvSpPr/>
          <p:nvPr/>
        </p:nvSpPr>
        <p:spPr>
          <a:xfrm>
            <a:off x="6416079" y="3181488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7566FF8F-5BD3-4BAE-BD97-264508ED2769}"/>
              </a:ext>
            </a:extLst>
          </p:cNvPr>
          <p:cNvSpPr/>
          <p:nvPr/>
        </p:nvSpPr>
        <p:spPr>
          <a:xfrm>
            <a:off x="6416079" y="369779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89CF3144-2EDA-4DDC-AED6-F5764CCB0375}"/>
              </a:ext>
            </a:extLst>
          </p:cNvPr>
          <p:cNvSpPr/>
          <p:nvPr/>
        </p:nvSpPr>
        <p:spPr>
          <a:xfrm>
            <a:off x="6416079" y="471373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638228F5-660F-42DA-BB7B-374D3A9B5F60}"/>
              </a:ext>
            </a:extLst>
          </p:cNvPr>
          <p:cNvSpPr/>
          <p:nvPr/>
        </p:nvSpPr>
        <p:spPr>
          <a:xfrm>
            <a:off x="6418836" y="522428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F7DABBF-77D5-4FBE-B490-3EFC7BC67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079" y="5716371"/>
            <a:ext cx="542591" cy="298730"/>
          </a:xfrm>
          <a:prstGeom prst="rect">
            <a:avLst/>
          </a:prstGeom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481F6EA0-2755-402F-A63D-8A3C2741FA33}"/>
              </a:ext>
            </a:extLst>
          </p:cNvPr>
          <p:cNvSpPr/>
          <p:nvPr/>
        </p:nvSpPr>
        <p:spPr>
          <a:xfrm>
            <a:off x="6416079" y="2684584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E75266-2BAD-447D-B8A6-BE48AA05459C}"/>
              </a:ext>
            </a:extLst>
          </p:cNvPr>
          <p:cNvSpPr txBox="1"/>
          <p:nvPr/>
        </p:nvSpPr>
        <p:spPr>
          <a:xfrm>
            <a:off x="3056954" y="5902679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ECEA8F-8387-4DA3-8E89-6D9952E0730C}"/>
              </a:ext>
            </a:extLst>
          </p:cNvPr>
          <p:cNvSpPr txBox="1"/>
          <p:nvPr/>
        </p:nvSpPr>
        <p:spPr>
          <a:xfrm>
            <a:off x="4480453" y="4400437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C626E7-3468-436B-B540-2BF16C1804E9}"/>
              </a:ext>
            </a:extLst>
          </p:cNvPr>
          <p:cNvSpPr txBox="1"/>
          <p:nvPr/>
        </p:nvSpPr>
        <p:spPr>
          <a:xfrm>
            <a:off x="4709826" y="5418069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4816C8D3-1D97-4059-A8CC-ABDD87193328}"/>
              </a:ext>
            </a:extLst>
          </p:cNvPr>
          <p:cNvSpPr/>
          <p:nvPr/>
        </p:nvSpPr>
        <p:spPr>
          <a:xfrm>
            <a:off x="6414942" y="4204498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7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4" grpId="0"/>
      <p:bldP spid="16" grpId="0"/>
      <p:bldP spid="18" grpId="0" animBg="1"/>
      <p:bldP spid="20" grpId="0" animBg="1"/>
      <p:bldP spid="22" grpId="0" animBg="1"/>
      <p:bldP spid="24" grpId="0" animBg="1"/>
      <p:bldP spid="28" grpId="0" animBg="1"/>
      <p:bldP spid="30" grpId="0"/>
      <p:bldP spid="32" grpId="0"/>
      <p:bldP spid="34" grpId="0"/>
      <p:bldP spid="3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Results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Measure the results</a:t>
            </a:r>
          </a:p>
          <a:p>
            <a:r>
              <a:rPr lang="en-ZA" dirty="0"/>
              <a:t>Determine the ‘sticking point’ / bottleneck / blockage</a:t>
            </a:r>
          </a:p>
          <a:p>
            <a:endParaRPr lang="en-ZA" dirty="0"/>
          </a:p>
          <a:p>
            <a:endParaRPr lang="en-ZA" dirty="0"/>
          </a:p>
          <a:p>
            <a:pPr marL="0" indent="0" algn="ctr">
              <a:buNone/>
            </a:pPr>
            <a:r>
              <a:rPr lang="en-ZA" b="1" dirty="0"/>
              <a:t>Cannot identify blockages / bottlenecks without measuring and monitoring results!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7920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Don’t forget Market Feedback!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Let the market speak!</a:t>
            </a:r>
          </a:p>
          <a:p>
            <a:r>
              <a:rPr lang="en-ZA" dirty="0"/>
              <a:t>Follow up with viewers</a:t>
            </a:r>
          </a:p>
          <a:p>
            <a:pPr lvl="1"/>
            <a:r>
              <a:rPr lang="en-ZA" dirty="0"/>
              <a:t>Have you found a place yet?</a:t>
            </a:r>
          </a:p>
          <a:p>
            <a:pPr lvl="1"/>
            <a:r>
              <a:rPr lang="en-ZA" dirty="0"/>
              <a:t>What did you think of the place I showed you?</a:t>
            </a:r>
          </a:p>
          <a:p>
            <a:pPr lvl="1"/>
            <a:r>
              <a:rPr lang="en-ZA" dirty="0"/>
              <a:t>What influenced your decision?</a:t>
            </a:r>
          </a:p>
          <a:p>
            <a:pPr lvl="2"/>
            <a:r>
              <a:rPr lang="en-ZA" dirty="0"/>
              <a:t>To not proceed, or</a:t>
            </a:r>
          </a:p>
          <a:p>
            <a:pPr lvl="2"/>
            <a:r>
              <a:rPr lang="en-ZA" dirty="0"/>
              <a:t>To choose a different place</a:t>
            </a:r>
          </a:p>
          <a:p>
            <a:pPr lvl="2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3069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Prepare a Report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87436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Reporting + Team Update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48416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Team Approach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716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Update the ‘Team’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0694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‘Team Update’ – Weekly Landlord Market Feedback Report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Weekly Analysis</a:t>
            </a:r>
          </a:p>
          <a:p>
            <a:pPr lvl="1"/>
            <a:r>
              <a:rPr lang="en-ZA" dirty="0"/>
              <a:t>Facts / numbers</a:t>
            </a:r>
          </a:p>
          <a:p>
            <a:pPr lvl="1"/>
            <a:r>
              <a:rPr lang="en-ZA" dirty="0"/>
              <a:t>Flux / uncertainty</a:t>
            </a:r>
          </a:p>
          <a:p>
            <a:pPr lvl="1"/>
            <a:endParaRPr lang="en-ZA" dirty="0"/>
          </a:p>
          <a:p>
            <a:r>
              <a:rPr lang="en-ZA" dirty="0"/>
              <a:t>Market Feedback</a:t>
            </a:r>
          </a:p>
          <a:p>
            <a:pPr lvl="2"/>
            <a:r>
              <a:rPr lang="en-ZA" dirty="0"/>
              <a:t>Elicit </a:t>
            </a:r>
            <a:r>
              <a:rPr lang="en-ZA" b="1" dirty="0"/>
              <a:t>real</a:t>
            </a:r>
            <a:r>
              <a:rPr lang="en-ZA" dirty="0"/>
              <a:t> feedback</a:t>
            </a:r>
          </a:p>
          <a:p>
            <a:pPr lvl="3"/>
            <a:r>
              <a:rPr lang="en-ZA" dirty="0"/>
              <a:t>Viewers rented something else &amp; reasons, etc.</a:t>
            </a:r>
          </a:p>
          <a:p>
            <a:pPr marL="457200" lvl="1" indent="0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b="1" dirty="0"/>
              <a:t>Empower the Landlord with the KNOWLEDGE to make an informed Decision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400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Recommended a Solution / Options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920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Remember . . 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endParaRPr lang="en-ZA" sz="2800" dirty="0"/>
          </a:p>
          <a:p>
            <a:pPr marL="457200" lvl="1" indent="0" algn="ctr">
              <a:buNone/>
            </a:pPr>
            <a:r>
              <a:rPr lang="en-ZA" sz="2800" dirty="0"/>
              <a:t>Continuing do so the same thing</a:t>
            </a:r>
          </a:p>
          <a:p>
            <a:pPr marL="457200" lvl="1" indent="0" algn="ctr">
              <a:buNone/>
            </a:pPr>
            <a:r>
              <a:rPr lang="en-ZA" sz="2800" dirty="0"/>
              <a:t>&amp; expecting a different result?</a:t>
            </a:r>
          </a:p>
          <a:p>
            <a:pPr lvl="1" algn="ctr"/>
            <a:endParaRPr lang="en-ZA" sz="2800" dirty="0"/>
          </a:p>
          <a:p>
            <a:pPr marL="0" indent="0" algn="ctr">
              <a:buNone/>
            </a:pPr>
            <a:r>
              <a:rPr lang="en-ZA" dirty="0"/>
              <a:t>Definition of Insanity</a:t>
            </a:r>
          </a:p>
          <a:p>
            <a:pPr marL="0" indent="0" algn="ctr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dirty="0"/>
              <a:t>To get a different result,</a:t>
            </a:r>
          </a:p>
          <a:p>
            <a:pPr marL="0" indent="0" algn="ctr">
              <a:buNone/>
            </a:pPr>
            <a:r>
              <a:rPr lang="en-ZA" dirty="0"/>
              <a:t>We need to change what we are doing</a:t>
            </a:r>
          </a:p>
        </p:txBody>
      </p:sp>
    </p:spTree>
    <p:extLst>
      <p:ext uri="{BB962C8B-B14F-4D97-AF65-F5344CB8AC3E}">
        <p14:creationId xmlns:p14="http://schemas.microsoft.com/office/powerpoint/2010/main" val="75822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Feedback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3B8802-AA5B-407A-9516-7A0EF039C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Weekly Landlord Feedback Report</a:t>
            </a:r>
          </a:p>
          <a:p>
            <a:pPr lvl="1"/>
            <a:r>
              <a:rPr lang="en-ZA" dirty="0"/>
              <a:t>Share results</a:t>
            </a:r>
          </a:p>
          <a:p>
            <a:pPr lvl="1"/>
            <a:r>
              <a:rPr lang="en-ZA" dirty="0"/>
              <a:t>Share feedback</a:t>
            </a:r>
          </a:p>
          <a:p>
            <a:pPr lvl="2"/>
            <a:r>
              <a:rPr lang="en-ZA" dirty="0"/>
              <a:t>from the </a:t>
            </a:r>
            <a:r>
              <a:rPr lang="en-ZA" b="1" dirty="0"/>
              <a:t>Market</a:t>
            </a:r>
          </a:p>
          <a:p>
            <a:pPr lvl="1"/>
            <a:r>
              <a:rPr lang="en-ZA" dirty="0"/>
              <a:t>Market Update</a:t>
            </a:r>
          </a:p>
          <a:p>
            <a:pPr lvl="2"/>
            <a:r>
              <a:rPr lang="en-ZA" dirty="0"/>
              <a:t>Fact based</a:t>
            </a:r>
          </a:p>
          <a:p>
            <a:pPr lvl="2"/>
            <a:r>
              <a:rPr lang="en-ZA" dirty="0"/>
              <a:t>Highlight changes</a:t>
            </a:r>
          </a:p>
          <a:p>
            <a:pPr lvl="1"/>
            <a:r>
              <a:rPr lang="en-ZA" dirty="0"/>
              <a:t>Make recommendations</a:t>
            </a:r>
          </a:p>
          <a:p>
            <a:pPr lvl="2"/>
            <a:r>
              <a:rPr lang="en-ZA" dirty="0"/>
              <a:t>based on the </a:t>
            </a:r>
            <a:r>
              <a:rPr lang="en-ZA" b="1" dirty="0"/>
              <a:t>results / facts</a:t>
            </a:r>
          </a:p>
          <a:p>
            <a:pPr lvl="2"/>
            <a:r>
              <a:rPr lang="en-ZA" dirty="0"/>
              <a:t>and </a:t>
            </a:r>
            <a:r>
              <a:rPr lang="en-ZA" b="1" dirty="0"/>
              <a:t>market feedback</a:t>
            </a:r>
            <a:endParaRPr lang="en-ZA" dirty="0"/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701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Adapt = The Feedback Loop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6555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Lack of On-Site Viewings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4830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/ Too Few On-Site Viewings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102534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480017" y="3533343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92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/ Too Few On-Site Viewings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Current Competition</a:t>
            </a:r>
          </a:p>
          <a:p>
            <a:r>
              <a:rPr lang="en-ZA" dirty="0"/>
              <a:t>Price Bands</a:t>
            </a:r>
          </a:p>
        </p:txBody>
      </p:sp>
    </p:spTree>
    <p:extLst>
      <p:ext uri="{BB962C8B-B14F-4D97-AF65-F5344CB8AC3E}">
        <p14:creationId xmlns:p14="http://schemas.microsoft.com/office/powerpoint/2010/main" val="14495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Current Competition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9147C1AF-E223-4442-BA6A-A111182A3564}"/>
              </a:ext>
            </a:extLst>
          </p:cNvPr>
          <p:cNvSpPr/>
          <p:nvPr/>
        </p:nvSpPr>
        <p:spPr>
          <a:xfrm>
            <a:off x="1021976" y="3429000"/>
            <a:ext cx="10139083" cy="7974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469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Importance of the Team Approach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3519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1D7A4B-A572-4FB5-8986-D28F08D76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Property24.com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7ED113-4283-43D3-86F4-31DE273CE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896" y="1862690"/>
            <a:ext cx="7515912" cy="42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12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DFEDFC8-E9E1-4EAB-8BBA-691FE838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83563" y="2257425"/>
            <a:ext cx="7824874" cy="3919538"/>
          </a:xfrm>
        </p:spPr>
      </p:pic>
    </p:spTree>
    <p:extLst>
      <p:ext uri="{BB962C8B-B14F-4D97-AF65-F5344CB8AC3E}">
        <p14:creationId xmlns:p14="http://schemas.microsoft.com/office/powerpoint/2010/main" val="2766306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 &amp; The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5645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No Applications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7284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Applications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163479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170061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5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Applications Declined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7443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Applications Declined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8748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Adapt = The Feedback Loop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43542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Feedback Loop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Make recommendations to the Landlord</a:t>
            </a:r>
          </a:p>
          <a:p>
            <a:r>
              <a:rPr lang="en-ZA" dirty="0"/>
              <a:t>Request instructions to change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598534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Tenant Incentives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270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 Analysis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81375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Webinar Review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20580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Need Assistance?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4300" dirty="0">
                <a:solidFill>
                  <a:srgbClr val="004B90"/>
                </a:solidFill>
                <a:latin typeface="Sansation" panose="02000000000000000000" pitchFamily="2" charset="0"/>
              </a:rPr>
              <a:t>Maintenance &amp; Repairs</a:t>
            </a:r>
            <a:endParaRPr lang="en-ZA" sz="43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9499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Other Services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Implement Weekly Portfolio Reporting &amp; Team Meeting Agenda</a:t>
            </a:r>
          </a:p>
          <a:p>
            <a:r>
              <a:rPr lang="en-ZA" dirty="0"/>
              <a:t>Portfolio Compliance Audit</a:t>
            </a:r>
          </a:p>
          <a:p>
            <a:r>
              <a:rPr lang="en-ZA" dirty="0"/>
              <a:t>Rental Team Training</a:t>
            </a:r>
          </a:p>
          <a:p>
            <a:r>
              <a:rPr lang="en-ZA" dirty="0"/>
              <a:t>Rental Team Workshops</a:t>
            </a:r>
          </a:p>
          <a:p>
            <a:r>
              <a:rPr lang="en-ZA" dirty="0"/>
              <a:t>Mandate Review and/or Updates</a:t>
            </a:r>
          </a:p>
          <a:p>
            <a:r>
              <a:rPr lang="en-ZA" dirty="0"/>
              <a:t>Development &amp; Implementation of Policies and/or Procedures</a:t>
            </a:r>
          </a:p>
        </p:txBody>
      </p:sp>
    </p:spTree>
    <p:extLst>
      <p:ext uri="{BB962C8B-B14F-4D97-AF65-F5344CB8AC3E}">
        <p14:creationId xmlns:p14="http://schemas.microsoft.com/office/powerpoint/2010/main" val="343549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</p:spTree>
    <p:extLst>
      <p:ext uri="{BB962C8B-B14F-4D97-AF65-F5344CB8AC3E}">
        <p14:creationId xmlns:p14="http://schemas.microsoft.com/office/powerpoint/2010/main" val="177018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Team Approach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311311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22277</TotalTime>
  <Words>3166</Words>
  <Application>Microsoft Office PowerPoint</Application>
  <PresentationFormat>Widescreen</PresentationFormat>
  <Paragraphs>539</Paragraphs>
  <Slides>72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Calibri Light</vt:lpstr>
      <vt:lpstr>Sansation</vt:lpstr>
      <vt:lpstr>Office Theme</vt:lpstr>
      <vt:lpstr>TENANTING RENTAL PROPERTIES IN A TOUGH RENTAL MARKET</vt:lpstr>
      <vt:lpstr>The Strategy - Overview</vt:lpstr>
      <vt:lpstr>PowerPoint Presentation</vt:lpstr>
      <vt:lpstr>PowerPoint Presentation</vt:lpstr>
      <vt:lpstr>The Team Approach</vt:lpstr>
      <vt:lpstr>PowerPoint Presentation</vt:lpstr>
      <vt:lpstr>Market Analysis</vt:lpstr>
      <vt:lpstr>PowerPoint Presentation</vt:lpstr>
      <vt:lpstr>PowerPoint Presentation</vt:lpstr>
      <vt:lpstr>Nature of the Rental Market</vt:lpstr>
      <vt:lpstr>PowerPoint Presentation</vt:lpstr>
      <vt:lpstr>The Current Market</vt:lpstr>
      <vt:lpstr>PowerPoint Presentation</vt:lpstr>
      <vt:lpstr>PowerPoint Presentation</vt:lpstr>
      <vt:lpstr>The Rental Appraisal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Marketing</vt:lpstr>
      <vt:lpstr>PowerPoint Presentation</vt:lpstr>
      <vt:lpstr>Marketing Principles</vt:lpstr>
      <vt:lpstr>The Marketing Funnel</vt:lpstr>
      <vt:lpstr>PowerPoint Presentation</vt:lpstr>
      <vt:lpstr>Price Banding</vt:lpstr>
      <vt:lpstr>PowerPoint Presentation</vt:lpstr>
      <vt:lpstr>PowerPoint Presentation</vt:lpstr>
      <vt:lpstr>PowerPoint Presentation</vt:lpstr>
      <vt:lpstr>The Affordability Pyramid</vt:lpstr>
      <vt:lpstr>PowerPoint Presentation</vt:lpstr>
      <vt:lpstr>The Affordability Pyramid &amp; Price Banding</vt:lpstr>
      <vt:lpstr>PowerPoint Presentation</vt:lpstr>
      <vt:lpstr>PowerPoint Presentation</vt:lpstr>
      <vt:lpstr>PowerPoint Presentation</vt:lpstr>
      <vt:lpstr>PowerPoint Presentation</vt:lpstr>
      <vt:lpstr>Analyse Results</vt:lpstr>
      <vt:lpstr>PowerPoint Presentation</vt:lpstr>
      <vt:lpstr>PowerPoint Presentation</vt:lpstr>
      <vt:lpstr>Analysing the  Marketing Funnel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Prepare a Report</vt:lpstr>
      <vt:lpstr>PowerPoint Presentation</vt:lpstr>
      <vt:lpstr>Update the ‘Team’</vt:lpstr>
      <vt:lpstr>PowerPoint Presentation</vt:lpstr>
      <vt:lpstr>Recommended a Solution / Options</vt:lpstr>
      <vt:lpstr>PowerPoint Presentation</vt:lpstr>
      <vt:lpstr>PowerPoint Presentation</vt:lpstr>
      <vt:lpstr>Adapt = The Feedback Loop</vt:lpstr>
      <vt:lpstr>Lack of On-Site Viewings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 Applications</vt:lpstr>
      <vt:lpstr>PowerPoint Presentation</vt:lpstr>
      <vt:lpstr>Applications Declined</vt:lpstr>
      <vt:lpstr>PowerPoint Presentation</vt:lpstr>
      <vt:lpstr>Adapt = The Feedback Loop</vt:lpstr>
      <vt:lpstr>PowerPoint Presentation</vt:lpstr>
      <vt:lpstr>Tenant Incentives</vt:lpstr>
      <vt:lpstr>PowerPoint Presentation</vt:lpstr>
      <vt:lpstr>Need Assistance?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Shaun Luyt</dc:creator>
  <cp:lastModifiedBy>Shaun Luyt</cp:lastModifiedBy>
  <cp:revision>1124</cp:revision>
  <cp:lastPrinted>2020-09-25T05:31:07Z</cp:lastPrinted>
  <dcterms:created xsi:type="dcterms:W3CDTF">2019-03-15T09:32:20Z</dcterms:created>
  <dcterms:modified xsi:type="dcterms:W3CDTF">2020-11-01T12:16:18Z</dcterms:modified>
</cp:coreProperties>
</file>